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D358B44-24DB-493D-A47F-FCAC430DD5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32E92BE0-B048-4124-B5F0-D1A35720829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76"/>
        <p:guide pos="285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optt.tw/p/MakeUp.M.1584272144.A.F12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569b26e2f_0_2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569b26e2f_0_2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6594fe6c9_0_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6594fe6c9_0_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6594fe6c9_0_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6594fe6c9_0_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6594fe6c9_0_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6594fe6c9_0_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1fa241c1_4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e1fa241c1_4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6594fe6c9_0_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6594fe6c9_0_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6594fe6c9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6594fe6c9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e1fa241c1_4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e1fa241c1_4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e1fa241c1_1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e1fa241c1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6fbfaabfa_1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6fbfaabfa_1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569b26e2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569b26e2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6594fe6c9_1_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6594fe6c9_1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TW" u="sng">
                <a:solidFill>
                  <a:srgbClr val="0097A7"/>
                </a:solidFill>
                <a:hlinkClick r:id="rId3"/>
              </a:rPr>
              <a:t>https://moptt.tw/p/MakeUp.M.1584272144.A.F12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TW">
                <a:solidFill>
                  <a:schemeClr val="dk1"/>
                </a:solidFill>
              </a:rPr>
              <a:t>^^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TW">
                <a:solidFill>
                  <a:schemeClr val="dk1"/>
                </a:solidFill>
              </a:rPr>
              <a:t>噴霧細緻度：shu&gt;MUF&gt;MAC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TW">
                <a:solidFill>
                  <a:schemeClr val="dk1"/>
                </a:solidFill>
              </a:rPr>
              <a:t>水珠黏膩感：MUF&gt;MAC=shu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TW">
                <a:solidFill>
                  <a:schemeClr val="dk1"/>
                </a:solidFill>
              </a:rPr>
              <a:t>味道接受度：shu=MAC&gt; MUF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TW">
                <a:solidFill>
                  <a:schemeClr val="dk1"/>
                </a:solidFill>
              </a:rPr>
              <a:t>控油持妝度：shu&gt;MAC&gt;MUF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TW">
                <a:solidFill>
                  <a:schemeClr val="dk1"/>
                </a:solidFill>
              </a:rPr>
              <a:t>凝固面具感：MUF&gt;MAC=shu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TW">
                <a:solidFill>
                  <a:schemeClr val="dk1"/>
                </a:solidFill>
              </a:rPr>
              <a:t>對於</a:t>
            </a:r>
            <a:r>
              <a:rPr lang="zh-TW" b="1">
                <a:solidFill>
                  <a:srgbClr val="FF0000"/>
                </a:solidFill>
              </a:rPr>
              <a:t>植村秀無極限定妝噴霧</a:t>
            </a:r>
            <a:r>
              <a:rPr lang="zh-TW">
                <a:solidFill>
                  <a:schemeClr val="dk1"/>
                </a:solidFill>
              </a:rPr>
              <a:t>(100ml,$1100)的評價：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TW">
                <a:solidFill>
                  <a:schemeClr val="dk1"/>
                </a:solidFill>
              </a:rPr>
              <a:t>1. 粉持久+2爆汗瑜珈完臉上還有八成粉底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TW">
                <a:solidFill>
                  <a:schemeClr val="dk1"/>
                </a:solidFill>
              </a:rPr>
              <a:t>2. 混合肌+爆汗人 噴它可以整天不用補底妝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3. 我跟你說如果停產我會寫信去植村秀抗議，他拯救我的人生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以目前市場討論度來說，</a:t>
            </a:r>
            <a:r>
              <a:rPr lang="zh-TW" b="1">
                <a:solidFill>
                  <a:srgbClr val="FF0000"/>
                </a:solidFill>
              </a:rPr>
              <a:t>植村秀無極限定妝噴霧</a:t>
            </a:r>
            <a:r>
              <a:rPr lang="zh-TW"/>
              <a:t>，在中性、乾性膚質是全勝，油性膚質則是會遇到競爭對手</a:t>
            </a:r>
            <a:r>
              <a:rPr lang="zh-TW" b="1">
                <a:solidFill>
                  <a:srgbClr val="FF0000"/>
                </a:solidFill>
              </a:rPr>
              <a:t>skindinavia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FF0000"/>
                </a:solidFill>
              </a:rPr>
              <a:t>skindinavia</a:t>
            </a:r>
            <a:r>
              <a:rPr lang="zh-TW"/>
              <a:t>價格更低，約$790且控油性更佳(雖然植村秀控油已經很強)，但</a:t>
            </a:r>
            <a:r>
              <a:rPr lang="zh-TW" b="1">
                <a:solidFill>
                  <a:srgbClr val="FF0000"/>
                </a:solidFill>
              </a:rPr>
              <a:t>skindinavia</a:t>
            </a:r>
            <a:r>
              <a:rPr lang="zh-TW"/>
              <a:t>在油肌市場仍勝</a:t>
            </a:r>
            <a:r>
              <a:rPr lang="zh-TW" b="1">
                <a:solidFill>
                  <a:srgbClr val="FF0000"/>
                </a:solidFill>
              </a:rPr>
              <a:t>植村秀無極限定妝噴霧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6fbfaabfa_1_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6fbfaabfa_1_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6fbfaabfa_1_6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6fbfaabfa_1_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6fbfaabfa_1_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6fbfaabfa_1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6fbfaabfa_1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6fbfaabfa_1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6fbfaabfa_1_8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6fbfaabfa_1_8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6594fe6c9_1_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6594fe6c9_1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妝前乳挑選重點：</a:t>
            </a:r>
            <a:r>
              <a:rPr lang="zh-TW" b="1">
                <a:solidFill>
                  <a:srgbClr val="FF0000"/>
                </a:solidFill>
              </a:rPr>
              <a:t>顏色、保濕、控油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9900FF"/>
                </a:solidFill>
              </a:rPr>
              <a:t>紫色</a:t>
            </a:r>
            <a:r>
              <a:rPr lang="zh-TW"/>
              <a:t>及其衍生顏色適用於暗黃、暗沉的皮膚，可以在一定程度上提亮膚色，減少暗沉。</a:t>
            </a:r>
            <a:endParaRPr lang="zh-TW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accent6"/>
                </a:solidFill>
                <a:highlight>
                  <a:srgbClr val="FFFFFF"/>
                </a:highlight>
              </a:rPr>
              <a:t>綠色</a:t>
            </a:r>
            <a:r>
              <a:rPr lang="zh-TW"/>
              <a:t>適用於發紅的皮膚，可以在一定程度上掩蓋紅血絲、痘痘等發紅的區域，有利於後續的遮瑕工作。綠色最好不要用在發黃髮黑暗沉的區域，如黑眼圈、黑痘印等，綠色會使得暗沉更加明顯。</a:t>
            </a:r>
            <a:endParaRPr lang="zh-TW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FF00FF"/>
                </a:solidFill>
              </a:rPr>
              <a:t>蜜桃色</a:t>
            </a:r>
            <a:r>
              <a:rPr lang="zh-TW"/>
              <a:t>及其衍生色則用於提升整體氣色，讓後續妝面呈現粉嫩、健康的效果。蜜桃色及其衍生色最好不要用在發紅、痘痘等區域，它會使紅色更加明顯。</a:t>
            </a:r>
            <a:endParaRPr lang="zh-TW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6594fe6c9_1_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6594fe6c9_1_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b6fbfaabfa_1_9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b6fbfaabfa_1_9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671468aa6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671468aa6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Jerry</a:t>
            </a:r>
            <a:endParaRPr 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671468aa6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671468aa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e1fa241c1_0_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e1fa241c1_0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569b26e2f_0_17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569b26e2f_0_1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671468aa6_0_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671468aa6_0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569b26e2f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569b26e2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569b26e2f_0_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569b26e2f_0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2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8.png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62850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004450"/>
            <a:ext cx="9144000" cy="2985900"/>
          </a:xfrm>
          <a:prstGeom prst="rect">
            <a:avLst/>
          </a:prstGeom>
          <a:solidFill>
            <a:srgbClr val="FFFFFF">
              <a:alpha val="5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8" y="3289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/>
              <a:t>臺灣美妝市場網路聲量分析</a:t>
            </a:r>
            <a:endParaRPr sz="4400"/>
          </a:p>
        </p:txBody>
      </p:sp>
      <p:sp>
        <p:nvSpPr>
          <p:cNvPr id="57" name="Google Shape;57;p13"/>
          <p:cNvSpPr txBox="1"/>
          <p:nvPr>
            <p:ph type="subTitle" idx="1"/>
          </p:nvPr>
        </p:nvSpPr>
        <p:spPr>
          <a:xfrm>
            <a:off x="121200" y="2972650"/>
            <a:ext cx="377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PTT | Dcard</a:t>
            </a:r>
            <a:endParaRPr lang="zh-TW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 title="圖表"/>
          <p:cNvPicPr preferRelativeResize="0"/>
          <p:nvPr/>
        </p:nvPicPr>
        <p:blipFill rotWithShape="1">
          <a:blip r:embed="rId1"/>
          <a:srcRect t="8975"/>
          <a:stretch>
            <a:fillRect/>
          </a:stretch>
        </p:blipFill>
        <p:spPr>
          <a:xfrm>
            <a:off x="0" y="1840225"/>
            <a:ext cx="9143999" cy="31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美妝品牌網路聲量(PTT)</a:t>
            </a:r>
            <a:endParaRPr lang="zh-TW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3" name="Google Shape;143;p22" title="圖表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292725" y="633750"/>
            <a:ext cx="4791300" cy="296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779100" y="633750"/>
            <a:ext cx="36648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前10</a:t>
            </a:r>
            <a:r>
              <a:rPr lang="zh-TW"/>
              <a:t>大品牌約佔60%</a:t>
            </a:r>
            <a:endParaRPr lang="zh-TW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前20大品牌約佔82.7%</a:t>
            </a:r>
            <a:endParaRPr lang="zh-TW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5" name="Google Shape;145;p22" title="圖表"/>
          <p:cNvPicPr preferRelativeResize="0"/>
          <p:nvPr/>
        </p:nvPicPr>
        <p:blipFill rotWithShape="1">
          <a:blip r:embed="rId3"/>
          <a:srcRect t="11187" r="86401" b="67751"/>
          <a:stretch>
            <a:fillRect/>
          </a:stretch>
        </p:blipFill>
        <p:spPr>
          <a:xfrm>
            <a:off x="46250" y="995325"/>
            <a:ext cx="732849" cy="76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-2081100" y="1761625"/>
            <a:ext cx="22932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前十大品牌的強項商品</a:t>
            </a:r>
            <a:endParaRPr lang="zh-TW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PTT</a:t>
            </a:r>
            <a:r>
              <a:rPr lang="zh-TW"/>
              <a:t>前十大</a:t>
            </a:r>
            <a:r>
              <a:rPr lang="zh-TW"/>
              <a:t>美妝品牌</a:t>
            </a:r>
            <a:r>
              <a:rPr lang="zh-TW"/>
              <a:t>主推商品</a:t>
            </a:r>
            <a:endParaRPr lang="zh-TW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2" name="Google Shape;152;p23" title="圖表"/>
          <p:cNvPicPr preferRelativeResize="0"/>
          <p:nvPr/>
        </p:nvPicPr>
        <p:blipFill rotWithShape="1">
          <a:blip r:embed="rId1"/>
          <a:srcRect t="11187" r="86401" b="67751"/>
          <a:stretch>
            <a:fillRect/>
          </a:stretch>
        </p:blipFill>
        <p:spPr>
          <a:xfrm>
            <a:off x="2858725" y="3474250"/>
            <a:ext cx="732849" cy="76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225425" y="572700"/>
            <a:ext cx="22932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品牌對</a:t>
            </a:r>
            <a:r>
              <a:rPr lang="zh-TW"/>
              <a:t>產品關聯性分析</a:t>
            </a:r>
            <a:endParaRPr lang="zh-TW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54" name="Google Shape;154;p23"/>
          <p:cNvCxnSpPr/>
          <p:nvPr/>
        </p:nvCxnSpPr>
        <p:spPr>
          <a:xfrm>
            <a:off x="7119900" y="5095775"/>
            <a:ext cx="1704600" cy="1704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55" name="Google Shape;155;p23"/>
          <p:cNvGraphicFramePr/>
          <p:nvPr/>
        </p:nvGraphicFramePr>
        <p:xfrm>
          <a:off x="5297700" y="844313"/>
          <a:ext cx="3453725" cy="3000000"/>
        </p:xfrm>
        <a:graphic>
          <a:graphicData uri="http://schemas.openxmlformats.org/drawingml/2006/table">
            <a:tbl>
              <a:tblPr>
                <a:noFill/>
                <a:tableStyleId>{CD358B44-24DB-493D-A47F-FCAC430DD59A}</a:tableStyleId>
              </a:tblPr>
              <a:tblGrid>
                <a:gridCol w="973950"/>
                <a:gridCol w="2479775"/>
              </a:tblGrid>
              <a:tr h="22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Armani </a:t>
                      </a:r>
                      <a:endParaRPr lang="zh-TW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唇膏</a:t>
                      </a:r>
                      <a:endParaRPr lang="zh-TW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22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MAC</a:t>
                      </a:r>
                      <a:endParaRPr lang="zh-TW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唇膏</a:t>
                      </a:r>
                      <a:endParaRPr lang="zh-TW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22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Lancom</a:t>
                      </a:r>
                      <a:endParaRPr lang="zh-TW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唇膏</a:t>
                      </a:r>
                      <a:endParaRPr lang="zh-TW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22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YSL</a:t>
                      </a:r>
                      <a:endParaRPr lang="zh-TW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唇膏</a:t>
                      </a:r>
                      <a:endParaRPr lang="zh-TW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22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CHANEL</a:t>
                      </a:r>
                      <a:endParaRPr lang="zh-TW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粉餅、唇膏</a:t>
                      </a:r>
                      <a:endParaRPr lang="zh-TW"/>
                    </a:p>
                  </a:txBody>
                  <a:tcPr marL="91425" marR="91425" marT="91425" marB="91425"/>
                </a:tc>
              </a:tr>
              <a:tr h="22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Dior</a:t>
                      </a:r>
                      <a:endParaRPr lang="zh-TW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唇膏</a:t>
                      </a:r>
                      <a:endParaRPr lang="zh-TW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</a:tr>
              <a:tr h="22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Nars</a:t>
                      </a:r>
                      <a:endParaRPr lang="zh-TW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腮紅</a:t>
                      </a:r>
                      <a:endParaRPr lang="zh-TW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</a:tr>
              <a:tr h="229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植村秀</a:t>
                      </a:r>
                      <a:endParaRPr lang="zh-TW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粉底液、唇膏（粉餅、眼影、蜜粉）</a:t>
                      </a:r>
                      <a:endParaRPr lang="zh-TW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</a:tr>
              <a:tr h="22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資生堂</a:t>
                      </a:r>
                      <a:endParaRPr lang="zh-TW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粉</a:t>
                      </a:r>
                      <a:r>
                        <a:rPr lang="zh-TW">
                          <a:solidFill>
                            <a:schemeClr val="dk1"/>
                          </a:solidFill>
                        </a:rPr>
                        <a:t>底液、粉餅、唇膏</a:t>
                      </a:r>
                      <a:endParaRPr lang="zh-TW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</a:tr>
              <a:tr h="341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Kate</a:t>
                      </a:r>
                      <a:endParaRPr lang="zh-TW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粉底液、粉餅、蜜粉、唇膏、眉筆、眉粉、妝前乳</a:t>
                      </a:r>
                      <a:endParaRPr lang="zh-TW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</a:tr>
            </a:tbl>
          </a:graphicData>
        </a:graphic>
      </p:graphicFrame>
      <p:pic>
        <p:nvPicPr>
          <p:cNvPr id="156" name="Google Shape;156;p23"/>
          <p:cNvPicPr preferRelativeResize="0"/>
          <p:nvPr/>
        </p:nvPicPr>
        <p:blipFill rotWithShape="1">
          <a:blip r:embed="rId2"/>
          <a:srcRect t="11979"/>
          <a:stretch>
            <a:fillRect/>
          </a:stretch>
        </p:blipFill>
        <p:spPr>
          <a:xfrm>
            <a:off x="311700" y="989614"/>
            <a:ext cx="4388049" cy="17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 title="圖表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4675" y="2806325"/>
            <a:ext cx="4388048" cy="225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 title="圖表"/>
          <p:cNvPicPr preferRelativeResize="0"/>
          <p:nvPr/>
        </p:nvPicPr>
        <p:blipFill rotWithShape="1">
          <a:blip r:embed="rId1"/>
          <a:srcRect t="8800"/>
          <a:stretch>
            <a:fillRect/>
          </a:stretch>
        </p:blipFill>
        <p:spPr>
          <a:xfrm>
            <a:off x="0" y="1927449"/>
            <a:ext cx="9144002" cy="32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美妝品牌網路聲量(Dcard)</a:t>
            </a:r>
            <a:endParaRPr lang="zh-TW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" name="Google Shape;164;p24"/>
          <p:cNvSpPr txBox="1"/>
          <p:nvPr/>
        </p:nvSpPr>
        <p:spPr>
          <a:xfrm>
            <a:off x="629850" y="665750"/>
            <a:ext cx="36648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前10</a:t>
            </a:r>
            <a:r>
              <a:rPr lang="zh-TW"/>
              <a:t>大品牌約佔65%</a:t>
            </a:r>
            <a:endParaRPr lang="zh-TW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前20大品牌約佔86%</a:t>
            </a:r>
            <a:endParaRPr lang="zh-TW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65" name="Google Shape;165;p24" title="圖表"/>
          <p:cNvPicPr preferRelativeResize="0"/>
          <p:nvPr/>
        </p:nvPicPr>
        <p:blipFill rotWithShape="1">
          <a:blip r:embed="rId2"/>
          <a:srcRect t="11187" r="86401" b="67751"/>
          <a:stretch>
            <a:fillRect/>
          </a:stretch>
        </p:blipFill>
        <p:spPr>
          <a:xfrm>
            <a:off x="59525" y="1354750"/>
            <a:ext cx="54769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 title="圖表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84725" y="665750"/>
            <a:ext cx="4779726" cy="295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Dcard </a:t>
            </a:r>
            <a:r>
              <a:rPr lang="zh-TW"/>
              <a:t>前十大</a:t>
            </a:r>
            <a:r>
              <a:rPr lang="zh-TW"/>
              <a:t>美妝</a:t>
            </a:r>
            <a:r>
              <a:rPr lang="zh-TW"/>
              <a:t>品牌主推商品</a:t>
            </a:r>
            <a:endParaRPr lang="zh-TW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" name="Google Shape;172;p25"/>
          <p:cNvSpPr txBox="1"/>
          <p:nvPr/>
        </p:nvSpPr>
        <p:spPr>
          <a:xfrm>
            <a:off x="454025" y="572700"/>
            <a:ext cx="22932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品牌對產品關聯性分析</a:t>
            </a:r>
            <a:endParaRPr lang="zh-TW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73" name="Google Shape;173;p25"/>
          <p:cNvCxnSpPr/>
          <p:nvPr/>
        </p:nvCxnSpPr>
        <p:spPr>
          <a:xfrm rot="10800000" flipH="1">
            <a:off x="2219425" y="4083850"/>
            <a:ext cx="639300" cy="710100"/>
          </a:xfrm>
          <a:prstGeom prst="straightConnector1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5"/>
          <p:cNvCxnSpPr/>
          <p:nvPr/>
        </p:nvCxnSpPr>
        <p:spPr>
          <a:xfrm>
            <a:off x="7119900" y="5095775"/>
            <a:ext cx="1704600" cy="1704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75" name="Google Shape;175;p25"/>
          <p:cNvGraphicFramePr/>
          <p:nvPr/>
        </p:nvGraphicFramePr>
        <p:xfrm>
          <a:off x="5380925" y="572688"/>
          <a:ext cx="3451375" cy="3000000"/>
        </p:xfrm>
        <a:graphic>
          <a:graphicData uri="http://schemas.openxmlformats.org/drawingml/2006/table">
            <a:tbl>
              <a:tblPr>
                <a:noFill/>
                <a:tableStyleId>{32E92BE0-B048-4124-B5F0-D1A35720829B}</a:tableStyleId>
              </a:tblPr>
              <a:tblGrid>
                <a:gridCol w="1541725"/>
                <a:gridCol w="1909650"/>
              </a:tblGrid>
              <a:tr h="17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Lancome 蘭蔻</a:t>
                      </a:r>
                      <a:endParaRPr lang="zh-TW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粉底液</a:t>
                      </a:r>
                      <a:endParaRPr lang="zh-TW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7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Shu Uemura </a:t>
                      </a:r>
                      <a:endParaRPr lang="zh-TW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植村秀</a:t>
                      </a:r>
                      <a:endParaRPr lang="zh-TW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粉底液、唇膏</a:t>
                      </a:r>
                      <a:endParaRPr lang="zh-TW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7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innisfree</a:t>
                      </a:r>
                      <a:endParaRPr lang="zh-TW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蜜粉、眼影</a:t>
                      </a:r>
                      <a:endParaRPr lang="zh-TW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7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MAC</a:t>
                      </a:r>
                      <a:endParaRPr lang="zh-TW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唇膏</a:t>
                      </a:r>
                      <a:endParaRPr lang="zh-TW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7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1028</a:t>
                      </a:r>
                      <a:endParaRPr lang="zh-TW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眼影、睫毛膏</a:t>
                      </a:r>
                      <a:endParaRPr lang="zh-TW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7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ARMANI GA</a:t>
                      </a:r>
                      <a:endParaRPr lang="zh-TW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粉餅、氣墊、唇膏</a:t>
                      </a:r>
                      <a:endParaRPr lang="zh-TW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7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Estee Lauder </a:t>
                      </a:r>
                      <a:endParaRPr lang="zh-TW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雅詩蘭黛</a:t>
                      </a:r>
                      <a:endParaRPr lang="zh-TW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粉底液、唇膏</a:t>
                      </a:r>
                      <a:endParaRPr lang="zh-TW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7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Maybelline </a:t>
                      </a:r>
                      <a:endParaRPr lang="zh-TW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唇膏、粉底液（粉餅、氣墊、遮瑕膏、腮紅）</a:t>
                      </a:r>
                      <a:endParaRPr lang="zh-TW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7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SHISEIDO 資生堂</a:t>
                      </a:r>
                      <a:endParaRPr lang="zh-TW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粉底液</a:t>
                      </a:r>
                      <a:endParaRPr lang="zh-TW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7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YSL</a:t>
                      </a:r>
                      <a:endParaRPr lang="zh-TW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唇膏、唇釉</a:t>
                      </a:r>
                      <a:endParaRPr lang="zh-TW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6" name="Google Shape;176;p25"/>
          <p:cNvPicPr preferRelativeResize="0"/>
          <p:nvPr/>
        </p:nvPicPr>
        <p:blipFill rotWithShape="1">
          <a:blip r:embed="rId1"/>
          <a:srcRect t="12056"/>
          <a:stretch>
            <a:fillRect/>
          </a:stretch>
        </p:blipFill>
        <p:spPr>
          <a:xfrm>
            <a:off x="114238" y="858450"/>
            <a:ext cx="4849675" cy="18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 title="圖表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14250" y="2888775"/>
            <a:ext cx="4963776" cy="22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6" title="圖表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235710"/>
            <a:ext cx="9144000" cy="328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755650" y="4566920"/>
            <a:ext cx="1079500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底妝</a:t>
            </a:r>
            <a:endParaRPr lang="zh-TW" sz="1200" b="1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b="1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BASE MAKE</a:t>
            </a:r>
            <a:endParaRPr sz="1200" b="1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1" name="Google Shape;185;p26"/>
          <p:cNvSpPr txBox="1"/>
          <p:nvPr/>
        </p:nvSpPr>
        <p:spPr>
          <a:xfrm>
            <a:off x="1918970" y="4566920"/>
            <a:ext cx="1534160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眼部彩妝</a:t>
            </a:r>
            <a:endParaRPr lang="zh-TW" sz="1200" b="1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Eyes Cosmetics</a:t>
            </a:r>
            <a:endParaRPr lang="en-US" sz="1200" b="1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4" name="Google Shape;185;p26"/>
          <p:cNvSpPr txBox="1"/>
          <p:nvPr/>
        </p:nvSpPr>
        <p:spPr>
          <a:xfrm>
            <a:off x="3536950" y="4566920"/>
            <a:ext cx="1079500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修容/腮紅</a:t>
            </a:r>
            <a:endParaRPr lang="zh-TW" sz="1200" b="1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b="1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Blush</a:t>
            </a:r>
            <a:endParaRPr sz="1200" b="1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5" name="Google Shape;185;p26"/>
          <p:cNvSpPr txBox="1"/>
          <p:nvPr/>
        </p:nvSpPr>
        <p:spPr>
          <a:xfrm>
            <a:off x="4920615" y="4566920"/>
            <a:ext cx="1079500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定妝</a:t>
            </a:r>
            <a:endParaRPr lang="zh-TW" sz="1200" b="1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S</a:t>
            </a:r>
            <a:r>
              <a:rPr sz="1200" b="1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etting </a:t>
            </a:r>
            <a:endParaRPr sz="1200" b="1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6" name="Google Shape;185;p26"/>
          <p:cNvSpPr txBox="1"/>
          <p:nvPr/>
        </p:nvSpPr>
        <p:spPr>
          <a:xfrm>
            <a:off x="6336665" y="4566920"/>
            <a:ext cx="1079500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眉彩</a:t>
            </a:r>
            <a:endParaRPr lang="zh-TW" sz="1200" b="1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b="1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Brow</a:t>
            </a:r>
            <a:endParaRPr sz="1200" b="1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7" name="Google Shape;185;p26"/>
          <p:cNvSpPr txBox="1"/>
          <p:nvPr/>
        </p:nvSpPr>
        <p:spPr>
          <a:xfrm>
            <a:off x="7752715" y="4566920"/>
            <a:ext cx="1079500" cy="39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唇彩</a:t>
            </a:r>
            <a:endParaRPr lang="zh-TW" sz="1200" b="1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L</a:t>
            </a:r>
            <a:r>
              <a:rPr sz="1200" b="1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ip </a:t>
            </a:r>
            <a:r>
              <a:rPr lang="en-US" sz="1200" b="1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G</a:t>
            </a:r>
            <a:r>
              <a:rPr sz="1200" b="1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loss</a:t>
            </a:r>
            <a:endParaRPr lang="en-US" sz="1200" b="1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</a:endParaRPr>
          </a:p>
        </p:txBody>
      </p:sp>
      <p:sp>
        <p:nvSpPr>
          <p:cNvPr id="8" name="Google Shape;73;p16"/>
          <p:cNvSpPr txBox="1"/>
          <p:nvPr/>
        </p:nvSpPr>
        <p:spPr>
          <a:xfrm>
            <a:off x="241300" y="190500"/>
            <a:ext cx="8590915" cy="430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ym typeface="+mn-ea"/>
              </a:rPr>
              <a:t>PTT品牌在各類產品中關聯性</a:t>
            </a:r>
            <a:endParaRPr lang="zh-TW" sz="2000">
              <a:latin typeface="微軟正黑體" panose="020B0604030504040204" charset="-120"/>
              <a:ea typeface="微軟正黑體" panose="020B0604030504040204" charset="-120"/>
            </a:endParaRPr>
          </a:p>
        </p:txBody>
      </p:sp>
      <p:sp>
        <p:nvSpPr>
          <p:cNvPr id="9" name="Google Shape;74;p16"/>
          <p:cNvSpPr txBox="1"/>
          <p:nvPr>
            <p:ph type="body" idx="1"/>
          </p:nvPr>
        </p:nvSpPr>
        <p:spPr>
          <a:xfrm>
            <a:off x="241935" y="464185"/>
            <a:ext cx="8590280" cy="473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TW" sz="16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The brand relevance in various products. 2018 - 2020 Taiwan PTT forum.</a:t>
            </a:r>
            <a:endParaRPr lang="en-US" altLang="zh-TW" sz="160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+mn-ea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258125" y="16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Dcard </a:t>
            </a:r>
            <a:r>
              <a:rPr lang="zh-TW"/>
              <a:t>品牌在各類產品中關聯性</a:t>
            </a:r>
            <a:endParaRPr lang="zh-TW"/>
          </a:p>
        </p:txBody>
      </p:sp>
      <p:sp>
        <p:nvSpPr>
          <p:cNvPr id="196" name="Google Shape;196;p27"/>
          <p:cNvSpPr txBox="1"/>
          <p:nvPr/>
        </p:nvSpPr>
        <p:spPr>
          <a:xfrm>
            <a:off x="311700" y="665750"/>
            <a:ext cx="6531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強勢品牌Laura Mercier</a:t>
            </a:r>
            <a:r>
              <a:rPr lang="zh-TW">
                <a:solidFill>
                  <a:schemeClr val="dk1"/>
                </a:solidFill>
              </a:rPr>
              <a:t>在各類品項中突出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1172350" y="1379519"/>
            <a:ext cx="871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底妝類</a:t>
            </a:r>
            <a:endParaRPr sz="1000"/>
          </a:p>
        </p:txBody>
      </p:sp>
      <p:sp>
        <p:nvSpPr>
          <p:cNvPr id="198" name="Google Shape;198;p27"/>
          <p:cNvSpPr txBox="1"/>
          <p:nvPr/>
        </p:nvSpPr>
        <p:spPr>
          <a:xfrm>
            <a:off x="3796013" y="1379519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修容/腮紅</a:t>
            </a:r>
            <a:endParaRPr sz="1000"/>
          </a:p>
        </p:txBody>
      </p:sp>
      <p:sp>
        <p:nvSpPr>
          <p:cNvPr id="199" name="Google Shape;199;p27"/>
          <p:cNvSpPr txBox="1"/>
          <p:nvPr/>
        </p:nvSpPr>
        <p:spPr>
          <a:xfrm>
            <a:off x="5135688" y="1379519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定妝</a:t>
            </a:r>
            <a:endParaRPr sz="1000"/>
          </a:p>
        </p:txBody>
      </p:sp>
      <p:sp>
        <p:nvSpPr>
          <p:cNvPr id="200" name="Google Shape;200;p27"/>
          <p:cNvSpPr txBox="1"/>
          <p:nvPr/>
        </p:nvSpPr>
        <p:spPr>
          <a:xfrm>
            <a:off x="2456325" y="1379519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眼部彩妝</a:t>
            </a:r>
            <a:endParaRPr sz="1000"/>
          </a:p>
        </p:txBody>
      </p:sp>
      <p:sp>
        <p:nvSpPr>
          <p:cNvPr id="201" name="Google Shape;201;p27"/>
          <p:cNvSpPr txBox="1"/>
          <p:nvPr/>
        </p:nvSpPr>
        <p:spPr>
          <a:xfrm>
            <a:off x="6324138" y="1379519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眉彩</a:t>
            </a:r>
            <a:endParaRPr sz="1000"/>
          </a:p>
        </p:txBody>
      </p:sp>
      <p:sp>
        <p:nvSpPr>
          <p:cNvPr id="202" name="Google Shape;202;p27"/>
          <p:cNvSpPr txBox="1"/>
          <p:nvPr/>
        </p:nvSpPr>
        <p:spPr>
          <a:xfrm>
            <a:off x="7644950" y="1379519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唇彩</a:t>
            </a:r>
            <a:endParaRPr sz="1000"/>
          </a:p>
        </p:txBody>
      </p:sp>
      <p:pic>
        <p:nvPicPr>
          <p:cNvPr id="203" name="Google Shape;203;p27" title="圖表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68625" y="1918650"/>
            <a:ext cx="8100725" cy="303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258125" y="16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PTT搜尋品類的前五品牌出現率</a:t>
            </a:r>
            <a:endParaRPr lang="zh-TW"/>
          </a:p>
        </p:txBody>
      </p:sp>
      <p:sp>
        <p:nvSpPr>
          <p:cNvPr id="209" name="Google Shape;209;p2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210" name="Google Shape;210;p28" title="Chart"/>
          <p:cNvPicPr preferRelativeResize="0"/>
          <p:nvPr/>
        </p:nvPicPr>
        <p:blipFill rotWithShape="1">
          <a:blip r:embed="rId1"/>
          <a:srcRect l="1660" r="-1660"/>
          <a:stretch>
            <a:fillRect/>
          </a:stretch>
        </p:blipFill>
        <p:spPr>
          <a:xfrm>
            <a:off x="311701" y="696250"/>
            <a:ext cx="7575000" cy="46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258125" y="134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Dcard</a:t>
            </a:r>
            <a:r>
              <a:rPr lang="zh-TW"/>
              <a:t>搜尋品類的前五品牌出現率</a:t>
            </a:r>
            <a:endParaRPr lang="zh-TW"/>
          </a:p>
        </p:txBody>
      </p:sp>
      <p:sp>
        <p:nvSpPr>
          <p:cNvPr id="216" name="Google Shape;216;p2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217" name="Google Shape;217;p29" title="圖表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00" y="707000"/>
            <a:ext cx="7317825" cy="45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311700" y="241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產品關鍵字</a:t>
            </a:r>
            <a:endParaRPr lang="zh-TW"/>
          </a:p>
        </p:txBody>
      </p:sp>
      <p:sp>
        <p:nvSpPr>
          <p:cNvPr id="223" name="Google Shape;223;p30"/>
          <p:cNvSpPr txBox="1"/>
          <p:nvPr>
            <p:ph type="body" idx="1"/>
          </p:nvPr>
        </p:nvSpPr>
        <p:spPr>
          <a:xfrm>
            <a:off x="160650" y="881925"/>
            <a:ext cx="30570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500"/>
              <a:t>定裝噴霧</a:t>
            </a:r>
            <a:endParaRPr sz="1500"/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34042" y="1266650"/>
            <a:ext cx="2060208" cy="15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>
            <p:ph type="body" idx="1"/>
          </p:nvPr>
        </p:nvSpPr>
        <p:spPr>
          <a:xfrm>
            <a:off x="2519625" y="881925"/>
            <a:ext cx="30570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眼線膠筆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  <p:sp>
        <p:nvSpPr>
          <p:cNvPr id="226" name="Google Shape;226;p30"/>
          <p:cNvSpPr txBox="1"/>
          <p:nvPr>
            <p:ph type="body" idx="1"/>
          </p:nvPr>
        </p:nvSpPr>
        <p:spPr>
          <a:xfrm>
            <a:off x="4572000" y="881925"/>
            <a:ext cx="30570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唇釉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818300" y="1236174"/>
            <a:ext cx="2141476" cy="160608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>
            <p:ph type="body" idx="1"/>
          </p:nvPr>
        </p:nvSpPr>
        <p:spPr>
          <a:xfrm>
            <a:off x="6818300" y="881925"/>
            <a:ext cx="30570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美妝蛋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sp>
        <p:nvSpPr>
          <p:cNvPr id="229" name="Google Shape;229;p30"/>
          <p:cNvSpPr txBox="1"/>
          <p:nvPr>
            <p:ph type="body" idx="1"/>
          </p:nvPr>
        </p:nvSpPr>
        <p:spPr>
          <a:xfrm>
            <a:off x="160650" y="2878238"/>
            <a:ext cx="30570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500"/>
              <a:t>眉筆</a:t>
            </a:r>
            <a:endParaRPr sz="1500"/>
          </a:p>
        </p:txBody>
      </p:sp>
      <p:sp>
        <p:nvSpPr>
          <p:cNvPr id="230" name="Google Shape;230;p30"/>
          <p:cNvSpPr txBox="1"/>
          <p:nvPr>
            <p:ph type="body" idx="1"/>
          </p:nvPr>
        </p:nvSpPr>
        <p:spPr>
          <a:xfrm>
            <a:off x="2434050" y="2842263"/>
            <a:ext cx="30570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妝前乳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  <p:sp>
        <p:nvSpPr>
          <p:cNvPr id="231" name="Google Shape;231;p30"/>
          <p:cNvSpPr txBox="1"/>
          <p:nvPr>
            <p:ph type="body" idx="1"/>
          </p:nvPr>
        </p:nvSpPr>
        <p:spPr>
          <a:xfrm>
            <a:off x="4572000" y="2878238"/>
            <a:ext cx="30570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500"/>
              <a:t>潤色護唇膏</a:t>
            </a:r>
            <a:endParaRPr sz="1500"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920225" y="3263900"/>
            <a:ext cx="2039550" cy="152966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>
            <p:ph type="body" idx="1"/>
          </p:nvPr>
        </p:nvSpPr>
        <p:spPr>
          <a:xfrm>
            <a:off x="6920225" y="2878238"/>
            <a:ext cx="30570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氣墊粉餅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14825" y="1266650"/>
            <a:ext cx="2060200" cy="1545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420500" y="1266644"/>
            <a:ext cx="2060200" cy="1545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674325" y="1307848"/>
            <a:ext cx="1950350" cy="146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269748" y="3263909"/>
            <a:ext cx="1950350" cy="1462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4674325" y="3305100"/>
            <a:ext cx="1950350" cy="14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472025" y="3263892"/>
            <a:ext cx="1950350" cy="1462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body" idx="1"/>
          </p:nvPr>
        </p:nvSpPr>
        <p:spPr>
          <a:xfrm>
            <a:off x="3807075" y="620925"/>
            <a:ext cx="4095600" cy="17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 b="1">
                <a:highlight>
                  <a:srgbClr val="FFF2CC"/>
                </a:highlight>
              </a:rPr>
              <a:t>Shushupa! </a:t>
            </a:r>
            <a:r>
              <a:rPr lang="zh-TW" sz="1500" b="1">
                <a:highlight>
                  <a:srgbClr val="FFF2CC"/>
                </a:highlight>
              </a:rPr>
              <a:t>定妝噴霧</a:t>
            </a:r>
            <a:endParaRPr sz="1500" b="1">
              <a:highlight>
                <a:srgbClr val="FFF2CC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    </a:t>
            </a:r>
            <a:r>
              <a:rPr lang="zh-TW" sz="1200">
                <a:solidFill>
                  <a:schemeClr val="dk1"/>
                </a:solidFill>
              </a:rPr>
              <a:t>1300</a:t>
            </a:r>
            <a:r>
              <a:rPr lang="zh-TW" sz="12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日圓</a:t>
            </a:r>
            <a:endParaRPr sz="12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</a:t>
            </a:r>
            <a:r>
              <a:rPr lang="zh-TW" sz="13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噴霧細緻均勻，添加多種植物萃取精華及保濕成分</a:t>
            </a:r>
            <a:endParaRPr sz="13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有效控油且不緊繃，防水霧防摩擦</a:t>
            </a:r>
            <a:endParaRPr sz="13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戴口罩依舊可以保持美美的妝容</a:t>
            </a:r>
            <a:endParaRPr sz="1200">
              <a:solidFill>
                <a:srgbClr val="333333"/>
              </a:solidFill>
              <a:latin typeface="Meiryo" panose="020B0604030504040204" charset="-128"/>
              <a:ea typeface="Meiryo" panose="020B0604030504040204" charset="-128"/>
              <a:cs typeface="Meiryo" panose="020B0604030504040204" charset="-128"/>
              <a:sym typeface="Meiryo" panose="020B0604030504040204" charset="-128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latin typeface="Meiryo" panose="020B0604030504040204" charset="-128"/>
              <a:ea typeface="Meiryo" panose="020B0604030504040204" charset="-128"/>
              <a:cs typeface="Meiryo" panose="020B0604030504040204" charset="-128"/>
              <a:sym typeface="Meiryo" panose="020B0604030504040204" charset="-128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41850" y="1150825"/>
            <a:ext cx="2472834" cy="185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/>
          <p:nvPr/>
        </p:nvSpPr>
        <p:spPr>
          <a:xfrm>
            <a:off x="473150" y="337350"/>
            <a:ext cx="361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/>
              <a:t>關鍵字--定妝噴霧</a:t>
            </a:r>
            <a:endParaRPr sz="2000" b="1"/>
          </a:p>
        </p:txBody>
      </p:sp>
      <p:sp>
        <p:nvSpPr>
          <p:cNvPr id="247" name="Google Shape;247;p31"/>
          <p:cNvSpPr txBox="1"/>
          <p:nvPr/>
        </p:nvSpPr>
        <p:spPr>
          <a:xfrm>
            <a:off x="909200" y="3326325"/>
            <a:ext cx="10266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lang="zh-TW" sz="1700" b="1">
                <a:solidFill>
                  <a:srgbClr val="FF0000"/>
                </a:solidFill>
              </a:rPr>
              <a:t>保濕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lang="zh-TW" sz="1700" b="1">
                <a:solidFill>
                  <a:srgbClr val="FF0000"/>
                </a:solidFill>
              </a:rPr>
              <a:t>控油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lang="zh-TW" sz="1700" b="1">
                <a:solidFill>
                  <a:srgbClr val="FF0000"/>
                </a:solidFill>
              </a:rPr>
              <a:t>保養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942525" y="2731900"/>
            <a:ext cx="1975975" cy="21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/>
          <p:nvPr/>
        </p:nvSpPr>
        <p:spPr>
          <a:xfrm>
            <a:off x="3368650" y="845475"/>
            <a:ext cx="10800" cy="377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" name="Google Shape;250;p31"/>
          <p:cNvSpPr txBox="1"/>
          <p:nvPr/>
        </p:nvSpPr>
        <p:spPr>
          <a:xfrm>
            <a:off x="2069400" y="3379800"/>
            <a:ext cx="7593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#持久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#防曬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72000" y="2694700"/>
            <a:ext cx="2341875" cy="23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/>
              <a:t>Outline</a:t>
            </a:r>
            <a:endParaRPr sz="4400"/>
          </a:p>
        </p:txBody>
      </p:sp>
      <p:sp>
        <p:nvSpPr>
          <p:cNvPr id="63" name="Google Shape;63;p14"/>
          <p:cNvSpPr txBox="1"/>
          <p:nvPr>
            <p:ph type="body" idx="1"/>
          </p:nvPr>
        </p:nvSpPr>
        <p:spPr>
          <a:xfrm>
            <a:off x="311700" y="14122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美妝市場2大討論平臺近三年趨勢(PTT/ Dcard)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美妝品牌網路聲量(年趨勢）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美妝產品討論熱度(年/季趨勢）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各大品牌與產品關聯度分析（品牌主推商品）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產品對品牌的關聯度分析（受消費者喜歡的品牌商品）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結論：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附錄</a:t>
            </a:r>
            <a:r>
              <a:rPr lang="zh-TW">
                <a:solidFill>
                  <a:schemeClr val="dk1"/>
                </a:solidFill>
              </a:rPr>
              <a:t>：研究方法與架構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7" name="Google Shape;257;p3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00" y="243631"/>
            <a:ext cx="8520599" cy="4656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body" idx="1"/>
          </p:nvPr>
        </p:nvSpPr>
        <p:spPr>
          <a:xfrm>
            <a:off x="3786050" y="620925"/>
            <a:ext cx="4095600" cy="17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 b="1">
                <a:highlight>
                  <a:srgbClr val="FFF2CC"/>
                </a:highlight>
              </a:rPr>
              <a:t>I:proof 抗暈染眼線膠筆</a:t>
            </a:r>
            <a:endParaRPr sz="1500" b="1">
              <a:highlight>
                <a:srgbClr val="FFF2CC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    </a:t>
            </a:r>
            <a:r>
              <a:rPr lang="zh-TW" sz="1200">
                <a:solidFill>
                  <a:schemeClr val="dk1"/>
                </a:solidFill>
              </a:rPr>
              <a:t>1200</a:t>
            </a:r>
            <a:r>
              <a:rPr lang="zh-TW" sz="12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日圓</a:t>
            </a:r>
            <a:endParaRPr sz="12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超顯色，0.1mm極細筆刷，質地滑順好上色</a:t>
            </a:r>
            <a:endParaRPr sz="13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防水防摩擦杜絕暈染，溫水可卸</a:t>
            </a:r>
            <a:endParaRPr sz="13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latin typeface="Meiryo" panose="020B0604030504040204" charset="-128"/>
              <a:ea typeface="Meiryo" panose="020B0604030504040204" charset="-128"/>
              <a:cs typeface="Meiryo" panose="020B0604030504040204" charset="-128"/>
              <a:sym typeface="Meiryo" panose="020B0604030504040204" charset="-128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sp>
        <p:nvSpPr>
          <p:cNvPr id="264" name="Google Shape;264;p33"/>
          <p:cNvSpPr txBox="1"/>
          <p:nvPr/>
        </p:nvSpPr>
        <p:spPr>
          <a:xfrm>
            <a:off x="473150" y="337350"/>
            <a:ext cx="361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/>
              <a:t>關鍵字--</a:t>
            </a:r>
            <a:r>
              <a:rPr lang="zh-TW" sz="2000" b="1"/>
              <a:t>眼線膠筆</a:t>
            </a:r>
            <a:endParaRPr sz="2000" b="1"/>
          </a:p>
        </p:txBody>
      </p:sp>
      <p:sp>
        <p:nvSpPr>
          <p:cNvPr id="265" name="Google Shape;265;p33"/>
          <p:cNvSpPr txBox="1"/>
          <p:nvPr/>
        </p:nvSpPr>
        <p:spPr>
          <a:xfrm>
            <a:off x="909200" y="3326325"/>
            <a:ext cx="10266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lang="zh-TW" sz="1700" b="1">
                <a:solidFill>
                  <a:srgbClr val="FF0000"/>
                </a:solidFill>
              </a:rPr>
              <a:t>暈染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lang="zh-TW" sz="1700" b="1">
                <a:solidFill>
                  <a:srgbClr val="FF0000"/>
                </a:solidFill>
              </a:rPr>
              <a:t>顯色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lang="zh-TW" sz="1700" b="1">
                <a:solidFill>
                  <a:srgbClr val="FF0000"/>
                </a:solidFill>
              </a:rPr>
              <a:t>持久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66" name="Google Shape;266;p33"/>
          <p:cNvSpPr/>
          <p:nvPr/>
        </p:nvSpPr>
        <p:spPr>
          <a:xfrm>
            <a:off x="3368650" y="845475"/>
            <a:ext cx="10800" cy="377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7" name="Google Shape;267;p33"/>
          <p:cNvSpPr txBox="1"/>
          <p:nvPr/>
        </p:nvSpPr>
        <p:spPr>
          <a:xfrm>
            <a:off x="2069400" y="3379800"/>
            <a:ext cx="7593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</a:t>
            </a:r>
            <a:r>
              <a:rPr lang="zh-TW" sz="1600">
                <a:solidFill>
                  <a:schemeClr val="dk1"/>
                </a:solidFill>
              </a:rPr>
              <a:t>質地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</a:t>
            </a:r>
            <a:r>
              <a:rPr lang="zh-TW" sz="1600">
                <a:solidFill>
                  <a:schemeClr val="dk1"/>
                </a:solidFill>
              </a:rPr>
              <a:t>自然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16325" y="1251825"/>
            <a:ext cx="2463350" cy="18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269675" y="2417325"/>
            <a:ext cx="1966821" cy="24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95250" y="2107227"/>
            <a:ext cx="1531175" cy="268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body" idx="1"/>
          </p:nvPr>
        </p:nvSpPr>
        <p:spPr>
          <a:xfrm>
            <a:off x="3785675" y="620925"/>
            <a:ext cx="50793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 b="1">
                <a:highlight>
                  <a:srgbClr val="FFF2CC"/>
                </a:highlight>
              </a:rPr>
              <a:t>Dhc保濕唇釉ex</a:t>
            </a:r>
            <a:endParaRPr sz="1100" b="1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    </a:t>
            </a:r>
            <a:r>
              <a:rPr lang="zh-TW" sz="1200">
                <a:solidFill>
                  <a:schemeClr val="dk1"/>
                </a:solidFill>
              </a:rPr>
              <a:t>1540</a:t>
            </a:r>
            <a:r>
              <a:rPr lang="zh-TW" sz="12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日圓</a:t>
            </a:r>
            <a:r>
              <a:rPr lang="zh-TW" sz="1200">
                <a:solidFill>
                  <a:schemeClr val="dk1"/>
                </a:solidFill>
              </a:rPr>
              <a:t> (8</a:t>
            </a:r>
            <a:r>
              <a:rPr lang="zh-TW" sz="12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色</a:t>
            </a:r>
            <a:r>
              <a:rPr lang="zh-TW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</a:rPr>
              <a:t>    </a:t>
            </a:r>
            <a:r>
              <a:rPr lang="zh-TW" sz="1300">
                <a:solidFill>
                  <a:schemeClr val="dk1"/>
                </a:solidFill>
              </a:rPr>
              <a:t>6</a:t>
            </a:r>
            <a:r>
              <a:rPr lang="zh-TW" sz="13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小時持久顯色</a:t>
            </a:r>
            <a:endParaRPr sz="13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質地柔順，水潤帶有光澤，添加保濕成分，不顯唇紋</a:t>
            </a:r>
            <a:endParaRPr sz="13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latin typeface="Meiryo" panose="020B0604030504040204" charset="-128"/>
              <a:ea typeface="Meiryo" panose="020B0604030504040204" charset="-128"/>
              <a:cs typeface="Meiryo" panose="020B0604030504040204" charset="-128"/>
              <a:sym typeface="Meiryo" panose="020B0604030504040204" charset="-128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sp>
        <p:nvSpPr>
          <p:cNvPr id="276" name="Google Shape;276;p34"/>
          <p:cNvSpPr txBox="1"/>
          <p:nvPr/>
        </p:nvSpPr>
        <p:spPr>
          <a:xfrm>
            <a:off x="473150" y="337350"/>
            <a:ext cx="361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/>
              <a:t>關鍵字--唇釉</a:t>
            </a:r>
            <a:endParaRPr sz="2000" b="1"/>
          </a:p>
        </p:txBody>
      </p:sp>
      <p:sp>
        <p:nvSpPr>
          <p:cNvPr id="277" name="Google Shape;277;p34"/>
          <p:cNvSpPr txBox="1"/>
          <p:nvPr/>
        </p:nvSpPr>
        <p:spPr>
          <a:xfrm>
            <a:off x="909200" y="3326325"/>
            <a:ext cx="10266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lang="zh-TW" sz="1700" b="1">
                <a:solidFill>
                  <a:srgbClr val="FF0000"/>
                </a:solidFill>
              </a:rPr>
              <a:t>顏色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lang="zh-TW" sz="1700" b="1">
                <a:solidFill>
                  <a:srgbClr val="FF0000"/>
                </a:solidFill>
              </a:rPr>
              <a:t>質地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lang="zh-TW" sz="1700" b="1">
                <a:solidFill>
                  <a:srgbClr val="FF0000"/>
                </a:solidFill>
              </a:rPr>
              <a:t>唇紋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78" name="Google Shape;278;p34"/>
          <p:cNvSpPr/>
          <p:nvPr/>
        </p:nvSpPr>
        <p:spPr>
          <a:xfrm>
            <a:off x="3368650" y="845475"/>
            <a:ext cx="10800" cy="377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9" name="Google Shape;279;p34"/>
          <p:cNvSpPr txBox="1"/>
          <p:nvPr/>
        </p:nvSpPr>
        <p:spPr>
          <a:xfrm>
            <a:off x="2069400" y="3379800"/>
            <a:ext cx="7593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#持久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#顯色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769050" y="2738200"/>
            <a:ext cx="1940024" cy="20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69275" y="1180713"/>
            <a:ext cx="2393150" cy="17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72000" y="2738188"/>
            <a:ext cx="2111175" cy="211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/>
        </p:nvSpPr>
        <p:spPr>
          <a:xfrm>
            <a:off x="473150" y="337350"/>
            <a:ext cx="361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/>
              <a:t>關鍵字--</a:t>
            </a:r>
            <a:r>
              <a:rPr lang="zh-TW" sz="2000" b="1"/>
              <a:t>眉筆</a:t>
            </a:r>
            <a:endParaRPr sz="2000" b="1"/>
          </a:p>
        </p:txBody>
      </p:sp>
      <p:sp>
        <p:nvSpPr>
          <p:cNvPr id="288" name="Google Shape;288;p35"/>
          <p:cNvSpPr txBox="1"/>
          <p:nvPr/>
        </p:nvSpPr>
        <p:spPr>
          <a:xfrm>
            <a:off x="909200" y="3326325"/>
            <a:ext cx="10266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lang="zh-TW" sz="1700" b="1">
                <a:solidFill>
                  <a:srgbClr val="FF0000"/>
                </a:solidFill>
              </a:rPr>
              <a:t>顏色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lang="zh-TW" sz="1700" b="1">
                <a:solidFill>
                  <a:srgbClr val="FF0000"/>
                </a:solidFill>
              </a:rPr>
              <a:t>持久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lang="zh-TW" sz="1700" b="1">
                <a:solidFill>
                  <a:srgbClr val="FF0000"/>
                </a:solidFill>
              </a:rPr>
              <a:t>自然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89" name="Google Shape;289;p35"/>
          <p:cNvSpPr/>
          <p:nvPr/>
        </p:nvSpPr>
        <p:spPr>
          <a:xfrm>
            <a:off x="3368650" y="845475"/>
            <a:ext cx="10800" cy="377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0" name="Google Shape;290;p35"/>
          <p:cNvSpPr txBox="1"/>
          <p:nvPr/>
        </p:nvSpPr>
        <p:spPr>
          <a:xfrm>
            <a:off x="2069400" y="3379800"/>
            <a:ext cx="7593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</a:t>
            </a:r>
            <a:r>
              <a:rPr lang="zh-TW" sz="1600">
                <a:solidFill>
                  <a:schemeClr val="dk1"/>
                </a:solidFill>
              </a:rPr>
              <a:t>質地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</a:t>
            </a:r>
            <a:r>
              <a:rPr lang="zh-TW" sz="1600">
                <a:solidFill>
                  <a:schemeClr val="dk1"/>
                </a:solidFill>
              </a:rPr>
              <a:t>顯色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36141" y="3019399"/>
            <a:ext cx="4035183" cy="18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 txBox="1"/>
          <p:nvPr/>
        </p:nvSpPr>
        <p:spPr>
          <a:xfrm>
            <a:off x="3828225" y="723025"/>
            <a:ext cx="4779000" cy="26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>
                <a:solidFill>
                  <a:schemeClr val="dk2"/>
                </a:solidFill>
                <a:highlight>
                  <a:srgbClr val="FFF2CC"/>
                </a:highlight>
              </a:rPr>
              <a:t>三善 眉筆</a:t>
            </a:r>
            <a:endParaRPr sz="1500" b="1">
              <a:solidFill>
                <a:schemeClr val="dk2"/>
              </a:solidFill>
              <a:highlight>
                <a:srgbClr val="FFF2CC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Meiryo" panose="020B0604030504040204" charset="-128"/>
                <a:ea typeface="Meiryo" panose="020B0604030504040204" charset="-128"/>
                <a:cs typeface="Meiryo" panose="020B0604030504040204" charset="-128"/>
                <a:sym typeface="Meiryo" panose="020B0604030504040204" charset="-128"/>
              </a:rPr>
              <a:t>    </a:t>
            </a:r>
            <a:r>
              <a:rPr lang="zh-TW" sz="1200">
                <a:solidFill>
                  <a:srgbClr val="333333"/>
                </a:solidFill>
                <a:latin typeface="Meiryo" panose="020B0604030504040204" charset="-128"/>
                <a:ea typeface="Meiryo" panose="020B0604030504040204" charset="-128"/>
                <a:cs typeface="Meiryo" panose="020B0604030504040204" charset="-128"/>
                <a:sym typeface="Meiryo" panose="020B0604030504040204" charset="-128"/>
              </a:rPr>
              <a:t>880</a:t>
            </a:r>
            <a:r>
              <a:rPr lang="zh-TW" sz="1200">
                <a:solidFill>
                  <a:srgbClr val="333333"/>
                </a:solidFill>
                <a:latin typeface="Meiryo" panose="020B0604030504040204" charset="-128"/>
                <a:ea typeface="Meiryo" panose="020B0604030504040204" charset="-128"/>
                <a:cs typeface="Meiryo" panose="020B0604030504040204" charset="-128"/>
                <a:sym typeface="Meiryo" panose="020B0604030504040204" charset="-128"/>
              </a:rPr>
              <a:t>日圓</a:t>
            </a:r>
            <a:endParaRPr sz="1200">
              <a:solidFill>
                <a:srgbClr val="333333"/>
              </a:solidFill>
              <a:latin typeface="Meiryo" panose="020B0604030504040204" charset="-128"/>
              <a:ea typeface="Meiryo" panose="020B0604030504040204" charset="-128"/>
              <a:cs typeface="Meiryo" panose="020B0604030504040204" charset="-128"/>
              <a:sym typeface="Meiryo" panose="020B0604030504040204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削式眉筆，淺到深共有</a:t>
            </a:r>
            <a:r>
              <a:rPr lang="zh-TW" sz="1300">
                <a:solidFill>
                  <a:schemeClr val="dk1"/>
                </a:solidFill>
                <a:latin typeface="MS Mincho"/>
                <a:ea typeface="MS Mincho"/>
                <a:cs typeface="MS Mincho"/>
                <a:sym typeface="MS Mincho"/>
              </a:rPr>
              <a:t>7</a:t>
            </a:r>
            <a:r>
              <a:rPr lang="zh-TW" sz="13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種顏色</a:t>
            </a:r>
            <a:endParaRPr sz="13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顯色度佳，筆芯軟硬適中</a:t>
            </a:r>
            <a:endParaRPr sz="13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333333"/>
                </a:solidFill>
                <a:latin typeface="Meiryo" panose="020B0604030504040204" charset="-128"/>
                <a:ea typeface="Meiryo" panose="020B0604030504040204" charset="-128"/>
                <a:cs typeface="Meiryo" panose="020B0604030504040204" charset="-128"/>
                <a:sym typeface="Meiryo" panose="020B0604030504040204" charset="-128"/>
              </a:rPr>
              <a:t>   可以透過下手的輕重調整粗細濃淡</a:t>
            </a:r>
            <a:endParaRPr sz="13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滑順容易使用，不易掉色</a:t>
            </a:r>
            <a:endParaRPr sz="13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100"/>
              </a:spcBef>
              <a:spcAft>
                <a:spcPts val="1600"/>
              </a:spcAft>
              <a:buNone/>
            </a:pPr>
            <a:endParaRPr sz="1100">
              <a:solidFill>
                <a:srgbClr val="333333"/>
              </a:solidFill>
              <a:latin typeface="Meiryo" panose="020B0604030504040204" charset="-128"/>
              <a:ea typeface="Meiryo" panose="020B0604030504040204" charset="-128"/>
              <a:cs typeface="Meiryo" panose="020B0604030504040204" charset="-128"/>
              <a:sym typeface="Meiryo" panose="020B0604030504040204" charset="-128"/>
            </a:endParaRPr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5287" y="1217687"/>
            <a:ext cx="2294576" cy="17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/>
        </p:nvSpPr>
        <p:spPr>
          <a:xfrm>
            <a:off x="473150" y="337350"/>
            <a:ext cx="361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/>
              <a:t>關鍵字--</a:t>
            </a:r>
            <a:r>
              <a:rPr lang="zh-TW" sz="2000" b="1"/>
              <a:t>氣墊粉餅</a:t>
            </a:r>
            <a:endParaRPr sz="2000" b="1"/>
          </a:p>
        </p:txBody>
      </p:sp>
      <p:sp>
        <p:nvSpPr>
          <p:cNvPr id="299" name="Google Shape;299;p36"/>
          <p:cNvSpPr txBox="1"/>
          <p:nvPr/>
        </p:nvSpPr>
        <p:spPr>
          <a:xfrm>
            <a:off x="909200" y="3326325"/>
            <a:ext cx="10266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lang="zh-TW" sz="1700" b="1">
                <a:solidFill>
                  <a:srgbClr val="FF0000"/>
                </a:solidFill>
              </a:rPr>
              <a:t>防曬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lang="zh-TW" sz="1700" b="1">
                <a:solidFill>
                  <a:srgbClr val="FF0000"/>
                </a:solidFill>
              </a:rPr>
              <a:t>毛孔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lang="zh-TW" sz="1700" b="1">
                <a:solidFill>
                  <a:srgbClr val="FF0000"/>
                </a:solidFill>
              </a:rPr>
              <a:t>持久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00" name="Google Shape;300;p36"/>
          <p:cNvSpPr/>
          <p:nvPr/>
        </p:nvSpPr>
        <p:spPr>
          <a:xfrm>
            <a:off x="3368650" y="845475"/>
            <a:ext cx="10800" cy="377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1" name="Google Shape;301;p36"/>
          <p:cNvSpPr txBox="1"/>
          <p:nvPr/>
        </p:nvSpPr>
        <p:spPr>
          <a:xfrm>
            <a:off x="2069400" y="3379800"/>
            <a:ext cx="9783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</a:t>
            </a:r>
            <a:r>
              <a:rPr lang="zh-TW" sz="1600">
                <a:solidFill>
                  <a:schemeClr val="dk1"/>
                </a:solidFill>
              </a:rPr>
              <a:t>保養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</a:t>
            </a:r>
            <a:r>
              <a:rPr lang="zh-TW" sz="1600">
                <a:solidFill>
                  <a:schemeClr val="dk1"/>
                </a:solidFill>
              </a:rPr>
              <a:t>遮瑕度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2" name="Google Shape;302;p36"/>
          <p:cNvSpPr txBox="1"/>
          <p:nvPr/>
        </p:nvSpPr>
        <p:spPr>
          <a:xfrm>
            <a:off x="3700400" y="723025"/>
            <a:ext cx="4906800" cy="3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>
                <a:solidFill>
                  <a:schemeClr val="dk2"/>
                </a:solidFill>
                <a:highlight>
                  <a:srgbClr val="FFF2CC"/>
                </a:highlight>
              </a:rPr>
              <a:t>MadreX 女優肌</a:t>
            </a:r>
            <a:r>
              <a:rPr lang="zh-TW" sz="1500" b="1">
                <a:solidFill>
                  <a:schemeClr val="dk2"/>
                </a:solidFill>
                <a:highlight>
                  <a:srgbClr val="FFF2CC"/>
                </a:highlight>
              </a:rPr>
              <a:t> 氣墊粉餅</a:t>
            </a:r>
            <a:endParaRPr sz="1500" b="1">
              <a:solidFill>
                <a:schemeClr val="dk2"/>
              </a:solidFill>
              <a:highlight>
                <a:srgbClr val="FFF2CC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Meiryo" panose="020B0604030504040204" charset="-128"/>
                <a:ea typeface="Meiryo" panose="020B0604030504040204" charset="-128"/>
                <a:cs typeface="Meiryo" panose="020B0604030504040204" charset="-128"/>
                <a:sym typeface="Meiryo" panose="020B0604030504040204" charset="-128"/>
              </a:rPr>
              <a:t>    17g,3900</a:t>
            </a:r>
            <a:r>
              <a:rPr lang="zh-TW" sz="1200">
                <a:solidFill>
                  <a:srgbClr val="333333"/>
                </a:solidFill>
                <a:latin typeface="Meiryo" panose="020B0604030504040204" charset="-128"/>
                <a:ea typeface="Meiryo" panose="020B0604030504040204" charset="-128"/>
                <a:cs typeface="Meiryo" panose="020B0604030504040204" charset="-128"/>
                <a:sym typeface="Meiryo" panose="020B0604030504040204" charset="-128"/>
              </a:rPr>
              <a:t>日圓(2</a:t>
            </a:r>
            <a:r>
              <a:rPr lang="zh-TW" sz="1200">
                <a:solidFill>
                  <a:srgbClr val="333333"/>
                </a:solidFill>
                <a:latin typeface="Meiryo" panose="020B0604030504040204" charset="-128"/>
                <a:ea typeface="Meiryo" panose="020B0604030504040204" charset="-128"/>
                <a:cs typeface="Meiryo" panose="020B0604030504040204" charset="-128"/>
                <a:sym typeface="Meiryo" panose="020B0604030504040204" charset="-128"/>
              </a:rPr>
              <a:t>種色號)</a:t>
            </a:r>
            <a:endParaRPr sz="1200">
              <a:solidFill>
                <a:srgbClr val="333333"/>
              </a:solidFill>
              <a:latin typeface="Meiryo" panose="020B0604030504040204" charset="-128"/>
              <a:ea typeface="Meiryo" panose="020B0604030504040204" charset="-128"/>
              <a:cs typeface="Meiryo" panose="020B0604030504040204" charset="-128"/>
              <a:sym typeface="Meiryo" panose="020B0604030504040204" charset="-128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333333"/>
                </a:solidFill>
                <a:latin typeface="Meiryo" panose="020B0604030504040204" charset="-128"/>
                <a:ea typeface="Meiryo" panose="020B0604030504040204" charset="-128"/>
                <a:cs typeface="Meiryo" panose="020B0604030504040204" charset="-128"/>
                <a:sym typeface="Meiryo" panose="020B0604030504040204" charset="-128"/>
              </a:rPr>
              <a:t>    防曬效果良好，遮瑕度高，可有效遮蓋在意的毛孔及黑斑</a:t>
            </a:r>
            <a:endParaRPr sz="1300">
              <a:solidFill>
                <a:srgbClr val="333333"/>
              </a:solidFill>
              <a:latin typeface="Meiryo" panose="020B0604030504040204" charset="-128"/>
              <a:ea typeface="Meiryo" panose="020B0604030504040204" charset="-128"/>
              <a:cs typeface="Meiryo" panose="020B0604030504040204" charset="-128"/>
              <a:sym typeface="Meiryo" panose="020B0604030504040204" charset="-128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333333"/>
                </a:solidFill>
                <a:latin typeface="Meiryo" panose="020B0604030504040204" charset="-128"/>
                <a:ea typeface="Meiryo" panose="020B0604030504040204" charset="-128"/>
                <a:cs typeface="Meiryo" panose="020B0604030504040204" charset="-128"/>
                <a:sym typeface="Meiryo" panose="020B0604030504040204" charset="-128"/>
              </a:rPr>
              <a:t>    持妝度好</a:t>
            </a:r>
            <a:endParaRPr sz="1300">
              <a:solidFill>
                <a:srgbClr val="333333"/>
              </a:solidFill>
              <a:latin typeface="Meiryo" panose="020B0604030504040204" charset="-128"/>
              <a:ea typeface="Meiryo" panose="020B0604030504040204" charset="-128"/>
              <a:cs typeface="Meiryo" panose="020B0604030504040204" charset="-128"/>
              <a:sym typeface="Meiryo" panose="020B0604030504040204" charset="-128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333333"/>
                </a:solidFill>
                <a:latin typeface="Meiryo" panose="020B0604030504040204" charset="-128"/>
                <a:ea typeface="Meiryo" panose="020B0604030504040204" charset="-128"/>
                <a:cs typeface="Meiryo" panose="020B0604030504040204" charset="-128"/>
                <a:sym typeface="Meiryo" panose="020B0604030504040204" charset="-128"/>
              </a:rPr>
              <a:t>    添加美容成分，保持肌膚水潤</a:t>
            </a:r>
            <a:endParaRPr sz="1300">
              <a:solidFill>
                <a:srgbClr val="333333"/>
              </a:solidFill>
              <a:latin typeface="Meiryo" panose="020B0604030504040204" charset="-128"/>
              <a:ea typeface="Meiryo" panose="020B0604030504040204" charset="-128"/>
              <a:cs typeface="Meiryo" panose="020B0604030504040204" charset="-128"/>
              <a:sym typeface="Meiryo" panose="020B0604030504040204" charset="-128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latin typeface="Meiryo" panose="020B0604030504040204" charset="-128"/>
              <a:ea typeface="Meiryo" panose="020B0604030504040204" charset="-128"/>
              <a:cs typeface="Meiryo" panose="020B0604030504040204" charset="-128"/>
              <a:sym typeface="Meiryo" panose="020B0604030504040204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100"/>
              </a:spcBef>
              <a:spcAft>
                <a:spcPts val="1600"/>
              </a:spcAft>
              <a:buNone/>
            </a:pPr>
            <a:endParaRPr sz="1100">
              <a:solidFill>
                <a:srgbClr val="333333"/>
              </a:solidFill>
              <a:latin typeface="Meiryo" panose="020B0604030504040204" charset="-128"/>
              <a:ea typeface="Meiryo" panose="020B0604030504040204" charset="-128"/>
              <a:cs typeface="Meiryo" panose="020B0604030504040204" charset="-128"/>
              <a:sym typeface="Meiryo" panose="020B0604030504040204" charset="-128"/>
            </a:endParaRPr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6850" y="1201825"/>
            <a:ext cx="2408100" cy="18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568525" y="2770275"/>
            <a:ext cx="2342725" cy="21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72000" y="3175770"/>
            <a:ext cx="1668075" cy="15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/>
          <p:nvPr/>
        </p:nvSpPr>
        <p:spPr>
          <a:xfrm>
            <a:off x="473150" y="337350"/>
            <a:ext cx="361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/>
              <a:t>關鍵字--</a:t>
            </a:r>
            <a:r>
              <a:rPr lang="zh-TW" sz="2000" b="1"/>
              <a:t>妝前乳</a:t>
            </a:r>
            <a:endParaRPr sz="2000" b="1"/>
          </a:p>
        </p:txBody>
      </p:sp>
      <p:sp>
        <p:nvSpPr>
          <p:cNvPr id="311" name="Google Shape;311;p37"/>
          <p:cNvSpPr txBox="1"/>
          <p:nvPr/>
        </p:nvSpPr>
        <p:spPr>
          <a:xfrm>
            <a:off x="909200" y="3326325"/>
            <a:ext cx="10266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lang="zh-TW" sz="1700" b="1">
                <a:solidFill>
                  <a:srgbClr val="FF0000"/>
                </a:solidFill>
              </a:rPr>
              <a:t>防曬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lang="zh-TW" sz="1700" b="1">
                <a:solidFill>
                  <a:srgbClr val="FF0000"/>
                </a:solidFill>
              </a:rPr>
              <a:t>毛孔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lang="zh-TW" sz="1700" b="1">
                <a:solidFill>
                  <a:srgbClr val="FF0000"/>
                </a:solidFill>
              </a:rPr>
              <a:t>保養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12" name="Google Shape;312;p37"/>
          <p:cNvSpPr/>
          <p:nvPr/>
        </p:nvSpPr>
        <p:spPr>
          <a:xfrm>
            <a:off x="3368650" y="845475"/>
            <a:ext cx="10800" cy="377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3" name="Google Shape;313;p37"/>
          <p:cNvSpPr txBox="1"/>
          <p:nvPr/>
        </p:nvSpPr>
        <p:spPr>
          <a:xfrm>
            <a:off x="2069400" y="3379800"/>
            <a:ext cx="7593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#質地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</a:t>
            </a:r>
            <a:r>
              <a:rPr lang="zh-TW" sz="1600">
                <a:solidFill>
                  <a:schemeClr val="dk1"/>
                </a:solidFill>
              </a:rPr>
              <a:t>粉刺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4" name="Google Shape;314;p37"/>
          <p:cNvSpPr txBox="1"/>
          <p:nvPr/>
        </p:nvSpPr>
        <p:spPr>
          <a:xfrm>
            <a:off x="3743475" y="723025"/>
            <a:ext cx="4863900" cy="23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>
                <a:solidFill>
                  <a:schemeClr val="dk2"/>
                </a:solidFill>
                <a:highlight>
                  <a:srgbClr val="FFF2CC"/>
                </a:highlight>
              </a:rPr>
              <a:t>Mama butter 妝前乳</a:t>
            </a:r>
            <a:endParaRPr sz="1500" b="1">
              <a:solidFill>
                <a:schemeClr val="dk2"/>
              </a:solidFill>
              <a:highlight>
                <a:srgbClr val="FFF2CC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Meiryo" panose="020B0604030504040204" charset="-128"/>
                <a:ea typeface="Meiryo" panose="020B0604030504040204" charset="-128"/>
                <a:cs typeface="Meiryo" panose="020B0604030504040204" charset="-128"/>
                <a:sym typeface="Meiryo" panose="020B0604030504040204" charset="-128"/>
              </a:rPr>
              <a:t>    19</a:t>
            </a:r>
            <a:r>
              <a:rPr lang="zh-TW" sz="1200">
                <a:solidFill>
                  <a:srgbClr val="333333"/>
                </a:solidFill>
                <a:latin typeface="Meiryo" panose="020B0604030504040204" charset="-128"/>
                <a:ea typeface="Meiryo" panose="020B0604030504040204" charset="-128"/>
                <a:cs typeface="Meiryo" panose="020B0604030504040204" charset="-128"/>
                <a:sym typeface="Meiryo" panose="020B0604030504040204" charset="-128"/>
              </a:rPr>
              <a:t>80日圓 </a:t>
            </a:r>
            <a:endParaRPr sz="1200">
              <a:solidFill>
                <a:srgbClr val="333333"/>
              </a:solidFill>
              <a:latin typeface="Meiryo" panose="020B0604030504040204" charset="-128"/>
              <a:ea typeface="Meiryo" panose="020B0604030504040204" charset="-128"/>
              <a:cs typeface="Meiryo" panose="020B0604030504040204" charset="-128"/>
              <a:sym typeface="Meiryo" panose="020B0604030504040204" charset="-128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333333"/>
                </a:solidFill>
                <a:latin typeface="Meiryo" panose="020B0604030504040204" charset="-128"/>
                <a:ea typeface="Meiryo" panose="020B0604030504040204" charset="-128"/>
                <a:cs typeface="Meiryo" panose="020B0604030504040204" charset="-128"/>
                <a:sym typeface="Meiryo" panose="020B0604030504040204" charset="-128"/>
              </a:rPr>
              <a:t>    兼具防曬及潤色、柔膚效果</a:t>
            </a:r>
            <a:endParaRPr sz="1300">
              <a:solidFill>
                <a:srgbClr val="333333"/>
              </a:solidFill>
              <a:latin typeface="Meiryo" panose="020B0604030504040204" charset="-128"/>
              <a:ea typeface="Meiryo" panose="020B0604030504040204" charset="-128"/>
              <a:cs typeface="Meiryo" panose="020B0604030504040204" charset="-128"/>
              <a:sym typeface="Meiryo" panose="020B0604030504040204" charset="-128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333333"/>
                </a:solidFill>
                <a:latin typeface="Meiryo" panose="020B0604030504040204" charset="-128"/>
                <a:ea typeface="Meiryo" panose="020B0604030504040204" charset="-128"/>
                <a:cs typeface="Meiryo" panose="020B0604030504040204" charset="-128"/>
                <a:sym typeface="Meiryo" panose="020B0604030504040204" charset="-128"/>
              </a:rPr>
              <a:t>    採用天然成分不易產生痘痘，敏感肌也可以放心使用</a:t>
            </a:r>
            <a:endParaRPr sz="1300">
              <a:solidFill>
                <a:srgbClr val="333333"/>
              </a:solidFill>
              <a:latin typeface="Meiryo" panose="020B0604030504040204" charset="-128"/>
              <a:ea typeface="Meiryo" panose="020B0604030504040204" charset="-128"/>
              <a:cs typeface="Meiryo" panose="020B0604030504040204" charset="-128"/>
              <a:sym typeface="Meiryo" panose="020B0604030504040204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100"/>
              </a:spcBef>
              <a:spcAft>
                <a:spcPts val="1600"/>
              </a:spcAft>
              <a:buNone/>
            </a:pPr>
            <a:endParaRPr sz="1100">
              <a:solidFill>
                <a:srgbClr val="333333"/>
              </a:solidFill>
              <a:latin typeface="Meiryo" panose="020B0604030504040204" charset="-128"/>
              <a:ea typeface="Meiryo" panose="020B0604030504040204" charset="-128"/>
              <a:cs typeface="Meiryo" panose="020B0604030504040204" charset="-128"/>
              <a:sym typeface="Meiryo" panose="020B0604030504040204" charset="-128"/>
            </a:endParaRPr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244549" y="2756922"/>
            <a:ext cx="1895025" cy="209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928700" y="2383912"/>
            <a:ext cx="1895025" cy="26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96525" y="1201843"/>
            <a:ext cx="2408100" cy="1806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3" name="Google Shape;323;p3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324" name="Google Shape;324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7700" y="233600"/>
            <a:ext cx="8710799" cy="49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" name="Google Shape;330;p3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331" name="Google Shape;331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025" y="162000"/>
            <a:ext cx="8699276" cy="49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/>
          <p:nvPr/>
        </p:nvSpPr>
        <p:spPr>
          <a:xfrm>
            <a:off x="473150" y="337350"/>
            <a:ext cx="361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/>
              <a:t>關鍵字--</a:t>
            </a:r>
            <a:r>
              <a:rPr lang="zh-TW" sz="2000" b="1"/>
              <a:t>潤色護唇膏</a:t>
            </a:r>
            <a:endParaRPr sz="2000" b="1"/>
          </a:p>
        </p:txBody>
      </p:sp>
      <p:sp>
        <p:nvSpPr>
          <p:cNvPr id="337" name="Google Shape;337;p40"/>
          <p:cNvSpPr txBox="1"/>
          <p:nvPr/>
        </p:nvSpPr>
        <p:spPr>
          <a:xfrm>
            <a:off x="909200" y="3326325"/>
            <a:ext cx="10266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lang="zh-TW" sz="1700" b="1">
                <a:solidFill>
                  <a:srgbClr val="FF0000"/>
                </a:solidFill>
              </a:rPr>
              <a:t>潤色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lang="zh-TW" sz="1700" b="1">
                <a:solidFill>
                  <a:srgbClr val="FF0000"/>
                </a:solidFill>
              </a:rPr>
              <a:t>質地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lang="zh-TW" sz="1700" b="1">
                <a:solidFill>
                  <a:srgbClr val="FF0000"/>
                </a:solidFill>
              </a:rPr>
              <a:t>防曬</a:t>
            </a:r>
            <a:endParaRPr sz="17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38" name="Google Shape;338;p40"/>
          <p:cNvSpPr/>
          <p:nvPr/>
        </p:nvSpPr>
        <p:spPr>
          <a:xfrm>
            <a:off x="3368650" y="845475"/>
            <a:ext cx="10800" cy="377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9" name="Google Shape;339;p40"/>
          <p:cNvSpPr txBox="1"/>
          <p:nvPr/>
        </p:nvSpPr>
        <p:spPr>
          <a:xfrm>
            <a:off x="2069400" y="3379800"/>
            <a:ext cx="7593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</a:t>
            </a:r>
            <a:r>
              <a:rPr lang="zh-TW" sz="1600">
                <a:solidFill>
                  <a:schemeClr val="dk1"/>
                </a:solidFill>
              </a:rPr>
              <a:t>唇紋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</a:t>
            </a:r>
            <a:r>
              <a:rPr lang="zh-TW" sz="1600">
                <a:solidFill>
                  <a:schemeClr val="dk1"/>
                </a:solidFill>
              </a:rPr>
              <a:t>顯色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" name="Google Shape;340;p40"/>
          <p:cNvSpPr txBox="1"/>
          <p:nvPr/>
        </p:nvSpPr>
        <p:spPr>
          <a:xfrm>
            <a:off x="3753625" y="723025"/>
            <a:ext cx="4853700" cy="23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>
                <a:solidFill>
                  <a:schemeClr val="dk2"/>
                </a:solidFill>
                <a:highlight>
                  <a:srgbClr val="FFF2CC"/>
                </a:highlight>
              </a:rPr>
              <a:t>近江兄弟 玩色護唇膏</a:t>
            </a:r>
            <a:endParaRPr sz="1500" b="1">
              <a:solidFill>
                <a:schemeClr val="dk2"/>
              </a:solidFill>
              <a:highlight>
                <a:srgbClr val="FFF2CC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Meiryo" panose="020B0604030504040204" charset="-128"/>
                <a:ea typeface="Meiryo" panose="020B0604030504040204" charset="-128"/>
                <a:cs typeface="Meiryo" panose="020B0604030504040204" charset="-128"/>
                <a:sym typeface="Meiryo" panose="020B0604030504040204" charset="-128"/>
              </a:rPr>
              <a:t>    508</a:t>
            </a:r>
            <a:r>
              <a:rPr lang="zh-TW" sz="1200">
                <a:solidFill>
                  <a:srgbClr val="333333"/>
                </a:solidFill>
                <a:latin typeface="Meiryo" panose="020B0604030504040204" charset="-128"/>
                <a:ea typeface="Meiryo" panose="020B0604030504040204" charset="-128"/>
                <a:cs typeface="Meiryo" panose="020B0604030504040204" charset="-128"/>
                <a:sym typeface="Meiryo" panose="020B0604030504040204" charset="-128"/>
              </a:rPr>
              <a:t>日圓</a:t>
            </a:r>
            <a:endParaRPr sz="1200">
              <a:solidFill>
                <a:srgbClr val="333333"/>
              </a:solidFill>
              <a:latin typeface="Meiryo" panose="020B0604030504040204" charset="-128"/>
              <a:ea typeface="Meiryo" panose="020B0604030504040204" charset="-128"/>
              <a:cs typeface="Meiryo" panose="020B0604030504040204" charset="-128"/>
              <a:sym typeface="Meiryo" panose="020B0604030504040204" charset="-128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333333"/>
                </a:solidFill>
                <a:latin typeface="Meiryo" panose="020B0604030504040204" charset="-128"/>
                <a:ea typeface="Meiryo" panose="020B0604030504040204" charset="-128"/>
                <a:cs typeface="Meiryo" panose="020B0604030504040204" charset="-128"/>
                <a:sym typeface="Meiryo" panose="020B0604030504040204" charset="-128"/>
              </a:rPr>
              <a:t>    質地滑順，保濕度好，不卡唇紋</a:t>
            </a:r>
            <a:endParaRPr sz="1300">
              <a:solidFill>
                <a:srgbClr val="333333"/>
              </a:solidFill>
              <a:latin typeface="Meiryo" panose="020B0604030504040204" charset="-128"/>
              <a:ea typeface="Meiryo" panose="020B0604030504040204" charset="-128"/>
              <a:cs typeface="Meiryo" panose="020B0604030504040204" charset="-128"/>
              <a:sym typeface="Meiryo" panose="020B0604030504040204" charset="-128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333333"/>
                </a:solidFill>
                <a:latin typeface="Meiryo" panose="020B0604030504040204" charset="-128"/>
                <a:ea typeface="Meiryo" panose="020B0604030504040204" charset="-128"/>
                <a:cs typeface="Meiryo" panose="020B0604030504040204" charset="-128"/>
                <a:sym typeface="Meiryo" panose="020B0604030504040204" charset="-128"/>
              </a:rPr>
              <a:t>    顯色度佳，帶有淡淡的洋甘菊香味，有防曬效果(SPF20)</a:t>
            </a:r>
            <a:endParaRPr sz="1300">
              <a:solidFill>
                <a:srgbClr val="333333"/>
              </a:solidFill>
              <a:latin typeface="Meiryo" panose="020B0604030504040204" charset="-128"/>
              <a:ea typeface="Meiryo" panose="020B0604030504040204" charset="-128"/>
              <a:cs typeface="Meiryo" panose="020B0604030504040204" charset="-128"/>
              <a:sym typeface="Meiryo" panose="020B0604030504040204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100"/>
              </a:spcBef>
              <a:spcAft>
                <a:spcPts val="1600"/>
              </a:spcAft>
              <a:buNone/>
            </a:pPr>
            <a:endParaRPr sz="1100">
              <a:solidFill>
                <a:srgbClr val="333333"/>
              </a:solidFill>
              <a:latin typeface="Meiryo" panose="020B0604030504040204" charset="-128"/>
              <a:ea typeface="Meiryo" panose="020B0604030504040204" charset="-128"/>
              <a:cs typeface="Meiryo" panose="020B0604030504040204" charset="-128"/>
              <a:sym typeface="Meiryo" panose="020B0604030504040204" charset="-128"/>
            </a:endParaRPr>
          </a:p>
        </p:txBody>
      </p:sp>
      <p:pic>
        <p:nvPicPr>
          <p:cNvPr id="341" name="Google Shape;341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04200" y="1289250"/>
            <a:ext cx="2487966" cy="18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40925" y="2513625"/>
            <a:ext cx="3303300" cy="24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1"/>
          <a:srcRect b="8424"/>
          <a:stretch>
            <a:fillRect/>
          </a:stretch>
        </p:blipFill>
        <p:spPr>
          <a:xfrm>
            <a:off x="311700" y="91214"/>
            <a:ext cx="8668152" cy="496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241300" y="197485"/>
            <a:ext cx="8590915" cy="430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微軟正黑體" panose="020B0604030504040204" charset="-120"/>
                <a:ea typeface="微軟正黑體" panose="020B0604030504040204" charset="-120"/>
              </a:rPr>
              <a:t>近年美妝討論核心：唇彩、底妝</a:t>
            </a:r>
            <a:endParaRPr lang="zh-TW" sz="2000">
              <a:latin typeface="微軟正黑體" panose="020B0604030504040204" charset="-120"/>
              <a:ea typeface="微軟正黑體" panose="020B0604030504040204" charset="-120"/>
            </a:endParaRPr>
          </a:p>
        </p:txBody>
      </p:sp>
      <p:sp>
        <p:nvSpPr>
          <p:cNvPr id="74" name="Google Shape;74;p16"/>
          <p:cNvSpPr txBox="1"/>
          <p:nvPr>
            <p:ph type="body" idx="1"/>
          </p:nvPr>
        </p:nvSpPr>
        <p:spPr>
          <a:xfrm>
            <a:off x="241935" y="464185"/>
            <a:ext cx="8590280" cy="473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sz="16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The core of recent discussions: lip gloss</a:t>
            </a:r>
            <a:r>
              <a:rPr lang="en-US" sz="16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(</a:t>
            </a:r>
            <a:r>
              <a:rPr lang="zh-TW" sz="16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唇彩</a:t>
            </a:r>
            <a:r>
              <a:rPr lang="en-US" altLang="zh-TW" sz="16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)</a:t>
            </a:r>
            <a:r>
              <a:rPr sz="16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 and base makeup</a:t>
            </a:r>
            <a:r>
              <a:rPr lang="en-US" sz="16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</a:rPr>
              <a:t>(</a:t>
            </a:r>
            <a:r>
              <a:rPr lang="zh-TW" sz="16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底妝</a:t>
            </a:r>
            <a:r>
              <a:rPr lang="en-US" altLang="zh-TW" sz="16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+mn-ea"/>
              </a:rPr>
              <a:t>)</a:t>
            </a:r>
            <a:endParaRPr lang="en-US" altLang="zh-TW" sz="160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+mn-ea"/>
            </a:endParaRPr>
          </a:p>
        </p:txBody>
      </p:sp>
      <p:pic>
        <p:nvPicPr>
          <p:cNvPr id="75" name="Google Shape;75;p16" title="圖表"/>
          <p:cNvPicPr preferRelativeResize="0"/>
          <p:nvPr/>
        </p:nvPicPr>
        <p:blipFill>
          <a:blip r:embed="rId1"/>
          <a:srcRect l="-386" t="468" r="386" b="4011"/>
          <a:stretch>
            <a:fillRect/>
          </a:stretch>
        </p:blipFill>
        <p:spPr>
          <a:xfrm>
            <a:off x="1145540" y="1000760"/>
            <a:ext cx="6852920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" name="Google Shape;81;p1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82" name="Google Shape;82;p17" title="圖表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152476"/>
            <a:ext cx="4523245" cy="349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 title="圖表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25075" y="1152475"/>
            <a:ext cx="4442725" cy="341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 title="圖表"/>
          <p:cNvPicPr preferRelativeResize="0"/>
          <p:nvPr/>
        </p:nvPicPr>
        <p:blipFill rotWithShape="1">
          <a:blip r:embed="rId1"/>
          <a:srcRect l="1526" b="4141"/>
          <a:stretch>
            <a:fillRect/>
          </a:stretch>
        </p:blipFill>
        <p:spPr>
          <a:xfrm>
            <a:off x="0" y="1199244"/>
            <a:ext cx="9143998" cy="394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 title="圖表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702810" y="1014730"/>
            <a:ext cx="4253230" cy="26301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3;p16"/>
          <p:cNvSpPr txBox="1"/>
          <p:nvPr/>
        </p:nvSpPr>
        <p:spPr>
          <a:xfrm>
            <a:off x="241300" y="197485"/>
            <a:ext cx="8590915" cy="430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近年各大美妝品牌網路聲量</a:t>
            </a:r>
            <a:endParaRPr lang="zh-TW" sz="2000">
              <a:latin typeface="微軟正黑體" panose="020B0604030504040204" charset="-120"/>
              <a:ea typeface="微軟正黑體" panose="020B0604030504040204" charset="-120"/>
            </a:endParaRPr>
          </a:p>
        </p:txBody>
      </p:sp>
      <p:sp>
        <p:nvSpPr>
          <p:cNvPr id="4" name="Google Shape;74;p16"/>
          <p:cNvSpPr txBox="1"/>
          <p:nvPr>
            <p:ph type="body" idx="1"/>
          </p:nvPr>
        </p:nvSpPr>
        <p:spPr>
          <a:xfrm>
            <a:off x="241935" y="492125"/>
            <a:ext cx="8590280" cy="473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T</a:t>
            </a:r>
            <a:r>
              <a:rPr lang="zh-TW" sz="1600"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he major beauty brands online voice</a:t>
            </a:r>
            <a:endParaRPr lang="en-US" altLang="zh-TW" sz="160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98175" y="213974"/>
            <a:ext cx="8347651" cy="479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220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2020</a:t>
            </a:r>
            <a:r>
              <a:rPr lang="zh-TW"/>
              <a:t>美妝產品討論核心：底妝、唇彩</a:t>
            </a:r>
            <a:endParaRPr lang="zh-TW"/>
          </a:p>
        </p:txBody>
      </p:sp>
      <p:pic>
        <p:nvPicPr>
          <p:cNvPr id="103" name="Google Shape;103;p20" title="Chart"/>
          <p:cNvPicPr preferRelativeResize="0"/>
          <p:nvPr/>
        </p:nvPicPr>
        <p:blipFill rotWithShape="1">
          <a:blip r:embed="rId1"/>
          <a:srcRect l="10545" r="26533"/>
          <a:stretch>
            <a:fillRect/>
          </a:stretch>
        </p:blipFill>
        <p:spPr>
          <a:xfrm>
            <a:off x="0" y="1082950"/>
            <a:ext cx="4215501" cy="41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 title="Chart"/>
          <p:cNvPicPr preferRelativeResize="0"/>
          <p:nvPr/>
        </p:nvPicPr>
        <p:blipFill rotWithShape="1">
          <a:blip r:embed="rId2"/>
          <a:srcRect l="11169" r="28781"/>
          <a:stretch>
            <a:fillRect/>
          </a:stretch>
        </p:blipFill>
        <p:spPr>
          <a:xfrm>
            <a:off x="4108313" y="1082950"/>
            <a:ext cx="4015800" cy="41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 title="Chart"/>
          <p:cNvPicPr preferRelativeResize="0"/>
          <p:nvPr/>
        </p:nvPicPr>
        <p:blipFill rotWithShape="1">
          <a:blip r:embed="rId2"/>
          <a:srcRect l="81016" b="44283"/>
          <a:stretch>
            <a:fillRect/>
          </a:stretch>
        </p:blipFill>
        <p:spPr>
          <a:xfrm>
            <a:off x="7996526" y="220175"/>
            <a:ext cx="1147473" cy="20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1469250" y="2724550"/>
            <a:ext cx="1232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PPT</a:t>
            </a:r>
            <a:endParaRPr sz="3600"/>
          </a:p>
        </p:txBody>
      </p:sp>
      <p:sp>
        <p:nvSpPr>
          <p:cNvPr id="107" name="Google Shape;107;p20"/>
          <p:cNvSpPr txBox="1"/>
          <p:nvPr/>
        </p:nvSpPr>
        <p:spPr>
          <a:xfrm>
            <a:off x="5353025" y="2724550"/>
            <a:ext cx="16788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Dcard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 title="圖表"/>
          <p:cNvPicPr preferRelativeResize="0"/>
          <p:nvPr/>
        </p:nvPicPr>
        <p:blipFill rotWithShape="1">
          <a:blip r:embed="rId1"/>
          <a:srcRect b="3138"/>
          <a:stretch>
            <a:fillRect/>
          </a:stretch>
        </p:blipFill>
        <p:spPr>
          <a:xfrm>
            <a:off x="1405175" y="1108700"/>
            <a:ext cx="7738824" cy="397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220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七</a:t>
            </a:r>
            <a:r>
              <a:rPr lang="zh-TW"/>
              <a:t>大</a:t>
            </a:r>
            <a:r>
              <a:rPr lang="zh-TW"/>
              <a:t>類</a:t>
            </a:r>
            <a:r>
              <a:rPr lang="zh-TW"/>
              <a:t>彩妝</a:t>
            </a:r>
            <a:r>
              <a:rPr lang="zh-TW"/>
              <a:t>品</a:t>
            </a:r>
            <a:r>
              <a:rPr lang="zh-TW"/>
              <a:t>中的重點商品</a:t>
            </a:r>
            <a:endParaRPr lang="zh-TW"/>
          </a:p>
        </p:txBody>
      </p:sp>
      <p:sp>
        <p:nvSpPr>
          <p:cNvPr id="114" name="Google Shape;114;p21"/>
          <p:cNvSpPr/>
          <p:nvPr/>
        </p:nvSpPr>
        <p:spPr>
          <a:xfrm>
            <a:off x="182675" y="1658425"/>
            <a:ext cx="351300" cy="1686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" name="Google Shape;115;p21"/>
          <p:cNvSpPr/>
          <p:nvPr/>
        </p:nvSpPr>
        <p:spPr>
          <a:xfrm>
            <a:off x="182675" y="2013533"/>
            <a:ext cx="351300" cy="1686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21"/>
          <p:cNvSpPr/>
          <p:nvPr/>
        </p:nvSpPr>
        <p:spPr>
          <a:xfrm>
            <a:off x="182675" y="2368640"/>
            <a:ext cx="351300" cy="1686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" name="Google Shape;117;p21"/>
          <p:cNvSpPr txBox="1"/>
          <p:nvPr/>
        </p:nvSpPr>
        <p:spPr>
          <a:xfrm>
            <a:off x="533975" y="1546079"/>
            <a:ext cx="871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底妝類</a:t>
            </a:r>
            <a:endParaRPr lang="zh-TW"/>
          </a:p>
        </p:txBody>
      </p:sp>
      <p:sp>
        <p:nvSpPr>
          <p:cNvPr id="118" name="Google Shape;118;p21"/>
          <p:cNvSpPr txBox="1"/>
          <p:nvPr/>
        </p:nvSpPr>
        <p:spPr>
          <a:xfrm>
            <a:off x="533975" y="1901187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修容/腮紅</a:t>
            </a:r>
            <a:endParaRPr lang="zh-TW"/>
          </a:p>
        </p:txBody>
      </p:sp>
      <p:sp>
        <p:nvSpPr>
          <p:cNvPr id="119" name="Google Shape;119;p21"/>
          <p:cNvSpPr txBox="1"/>
          <p:nvPr/>
        </p:nvSpPr>
        <p:spPr>
          <a:xfrm>
            <a:off x="533975" y="2256294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定妝</a:t>
            </a:r>
            <a:endParaRPr lang="zh-TW"/>
          </a:p>
        </p:txBody>
      </p:sp>
      <p:sp>
        <p:nvSpPr>
          <p:cNvPr id="120" name="Google Shape;120;p21"/>
          <p:cNvSpPr/>
          <p:nvPr/>
        </p:nvSpPr>
        <p:spPr>
          <a:xfrm>
            <a:off x="182675" y="2723748"/>
            <a:ext cx="351300" cy="168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21"/>
          <p:cNvSpPr txBox="1"/>
          <p:nvPr/>
        </p:nvSpPr>
        <p:spPr>
          <a:xfrm>
            <a:off x="533975" y="2611402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眼部彩</a:t>
            </a:r>
            <a:r>
              <a:rPr lang="zh-TW"/>
              <a:t>妝</a:t>
            </a:r>
            <a:endParaRPr lang="zh-TW"/>
          </a:p>
        </p:txBody>
      </p:sp>
      <p:sp>
        <p:nvSpPr>
          <p:cNvPr id="122" name="Google Shape;122;p21"/>
          <p:cNvSpPr/>
          <p:nvPr/>
        </p:nvSpPr>
        <p:spPr>
          <a:xfrm>
            <a:off x="182675" y="3078856"/>
            <a:ext cx="351300" cy="1686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" name="Google Shape;123;p21"/>
          <p:cNvSpPr txBox="1"/>
          <p:nvPr/>
        </p:nvSpPr>
        <p:spPr>
          <a:xfrm>
            <a:off x="533975" y="2966510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眉彩</a:t>
            </a:r>
            <a:endParaRPr lang="zh-TW"/>
          </a:p>
        </p:txBody>
      </p:sp>
      <p:sp>
        <p:nvSpPr>
          <p:cNvPr id="124" name="Google Shape;124;p21"/>
          <p:cNvSpPr/>
          <p:nvPr/>
        </p:nvSpPr>
        <p:spPr>
          <a:xfrm>
            <a:off x="182675" y="3433963"/>
            <a:ext cx="351300" cy="168600"/>
          </a:xfrm>
          <a:prstGeom prst="roundRect">
            <a:avLst>
              <a:gd name="adj" fmla="val 16667"/>
            </a:avLst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p21"/>
          <p:cNvSpPr txBox="1"/>
          <p:nvPr/>
        </p:nvSpPr>
        <p:spPr>
          <a:xfrm>
            <a:off x="533975" y="3321617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唇彩</a:t>
            </a:r>
            <a:endParaRPr lang="zh-TW"/>
          </a:p>
        </p:txBody>
      </p:sp>
      <p:sp>
        <p:nvSpPr>
          <p:cNvPr id="126" name="Google Shape;126;p21"/>
          <p:cNvSpPr/>
          <p:nvPr/>
        </p:nvSpPr>
        <p:spPr>
          <a:xfrm>
            <a:off x="182675" y="3789071"/>
            <a:ext cx="351300" cy="168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p21"/>
          <p:cNvSpPr txBox="1"/>
          <p:nvPr/>
        </p:nvSpPr>
        <p:spPr>
          <a:xfrm>
            <a:off x="533975" y="3676725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美妝工具</a:t>
            </a:r>
            <a:endParaRPr lang="zh-TW"/>
          </a:p>
        </p:txBody>
      </p:sp>
      <p:sp>
        <p:nvSpPr>
          <p:cNvPr id="128" name="Google Shape;128;p21"/>
          <p:cNvSpPr txBox="1"/>
          <p:nvPr/>
        </p:nvSpPr>
        <p:spPr>
          <a:xfrm>
            <a:off x="1957025" y="2876138"/>
            <a:ext cx="871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粉餅</a:t>
            </a:r>
            <a:endParaRPr lang="zh-TW"/>
          </a:p>
        </p:txBody>
      </p:sp>
      <p:sp>
        <p:nvSpPr>
          <p:cNvPr id="129" name="Google Shape;129;p21"/>
          <p:cNvSpPr txBox="1"/>
          <p:nvPr/>
        </p:nvSpPr>
        <p:spPr>
          <a:xfrm>
            <a:off x="3236625" y="2840004"/>
            <a:ext cx="871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腮紅</a:t>
            </a:r>
            <a:endParaRPr lang="zh-TW"/>
          </a:p>
        </p:txBody>
      </p:sp>
      <p:sp>
        <p:nvSpPr>
          <p:cNvPr id="130" name="Google Shape;130;p21"/>
          <p:cNvSpPr txBox="1"/>
          <p:nvPr/>
        </p:nvSpPr>
        <p:spPr>
          <a:xfrm>
            <a:off x="3571325" y="3035191"/>
            <a:ext cx="871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蜜粉</a:t>
            </a:r>
            <a:endParaRPr lang="zh-TW"/>
          </a:p>
        </p:txBody>
      </p:sp>
      <p:sp>
        <p:nvSpPr>
          <p:cNvPr id="131" name="Google Shape;131;p21"/>
          <p:cNvSpPr txBox="1"/>
          <p:nvPr/>
        </p:nvSpPr>
        <p:spPr>
          <a:xfrm>
            <a:off x="4100900" y="2053579"/>
            <a:ext cx="871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眼影</a:t>
            </a:r>
            <a:endParaRPr lang="zh-TW"/>
          </a:p>
        </p:txBody>
      </p:sp>
      <p:sp>
        <p:nvSpPr>
          <p:cNvPr id="132" name="Google Shape;132;p21"/>
          <p:cNvSpPr txBox="1"/>
          <p:nvPr/>
        </p:nvSpPr>
        <p:spPr>
          <a:xfrm>
            <a:off x="4972088" y="3716779"/>
            <a:ext cx="871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眉筆</a:t>
            </a:r>
            <a:endParaRPr lang="zh-TW"/>
          </a:p>
        </p:txBody>
      </p:sp>
      <p:sp>
        <p:nvSpPr>
          <p:cNvPr id="133" name="Google Shape;133;p21"/>
          <p:cNvSpPr txBox="1"/>
          <p:nvPr/>
        </p:nvSpPr>
        <p:spPr>
          <a:xfrm>
            <a:off x="5788413" y="1698479"/>
            <a:ext cx="871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唇膏</a:t>
            </a:r>
            <a:endParaRPr lang="zh-TW"/>
          </a:p>
        </p:txBody>
      </p:sp>
      <p:sp>
        <p:nvSpPr>
          <p:cNvPr id="134" name="Google Shape;134;p21"/>
          <p:cNvSpPr txBox="1"/>
          <p:nvPr/>
        </p:nvSpPr>
        <p:spPr>
          <a:xfrm>
            <a:off x="7105488" y="3905329"/>
            <a:ext cx="871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美妝蛋</a:t>
            </a:r>
            <a:endParaRPr lang="zh-TW"/>
          </a:p>
        </p:txBody>
      </p:sp>
      <p:sp>
        <p:nvSpPr>
          <p:cNvPr id="135" name="Google Shape;135;p21"/>
          <p:cNvSpPr txBox="1"/>
          <p:nvPr/>
        </p:nvSpPr>
        <p:spPr>
          <a:xfrm>
            <a:off x="1589800" y="2662441"/>
            <a:ext cx="871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粉</a:t>
            </a:r>
            <a:r>
              <a:rPr lang="zh-TW"/>
              <a:t>底液</a:t>
            </a:r>
            <a:endParaRPr lang="zh-TW"/>
          </a:p>
        </p:txBody>
      </p:sp>
      <p:sp>
        <p:nvSpPr>
          <p:cNvPr id="136" name="Google Shape;136;p21"/>
          <p:cNvSpPr txBox="1"/>
          <p:nvPr/>
        </p:nvSpPr>
        <p:spPr>
          <a:xfrm>
            <a:off x="443025" y="792950"/>
            <a:ext cx="36648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2018~2020 </a:t>
            </a:r>
            <a:r>
              <a:rPr lang="zh-TW"/>
              <a:t>各類產品網路聲量累計</a:t>
            </a:r>
            <a:endParaRPr lang="zh-TW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1730</Words>
  <Application>WPS Presentation</Application>
  <PresentationFormat/>
  <Paragraphs>374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Arial</vt:lpstr>
      <vt:lpstr>SimSun</vt:lpstr>
      <vt:lpstr>Wingdings</vt:lpstr>
      <vt:lpstr>Arial</vt:lpstr>
      <vt:lpstr>Microsoft YaHei</vt:lpstr>
      <vt:lpstr>Arial Unicode MS</vt:lpstr>
      <vt:lpstr>Times New Roman</vt:lpstr>
      <vt:lpstr>Meiryo</vt:lpstr>
      <vt:lpstr>MS Mincho</vt:lpstr>
      <vt:lpstr>Segoe Print</vt:lpstr>
      <vt:lpstr>微軟正黑體</vt:lpstr>
      <vt:lpstr>Simple Light</vt:lpstr>
      <vt:lpstr>臺灣美妝市場網路聲量分析</vt:lpstr>
      <vt:lpstr>Outline</vt:lpstr>
      <vt:lpstr>PowerPoint 演示文稿</vt:lpstr>
      <vt:lpstr>近年美妝討論核心：唇彩、底妝</vt:lpstr>
      <vt:lpstr>PowerPoint 演示文稿</vt:lpstr>
      <vt:lpstr>近年美妝討論核心：唇彩、底妝</vt:lpstr>
      <vt:lpstr>PowerPoint 演示文稿</vt:lpstr>
      <vt:lpstr>2020美妝產品討論核心：底妝、唇彩</vt:lpstr>
      <vt:lpstr>七大類彩妝品中的重點商品</vt:lpstr>
      <vt:lpstr>美妝品牌網路聲量(PTT)</vt:lpstr>
      <vt:lpstr>PTT前十大美妝品牌主推商品</vt:lpstr>
      <vt:lpstr>美妝品牌網路聲量(Dcard)</vt:lpstr>
      <vt:lpstr>Dcard 前十大美妝品牌主推商品</vt:lpstr>
      <vt:lpstr>近年美妝討論核心：唇彩、底妝</vt:lpstr>
      <vt:lpstr>Dcard 品牌在各類產品中關聯性</vt:lpstr>
      <vt:lpstr>PTT搜尋品類的前五品牌出現率</vt:lpstr>
      <vt:lpstr>Dcard搜尋品類的前五品牌出現率</vt:lpstr>
      <vt:lpstr>產品關鍵字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臺灣美妝市場網路聲量分析</dc:title>
  <dc:creator/>
  <cp:lastModifiedBy>cti110016</cp:lastModifiedBy>
  <cp:revision>1</cp:revision>
  <dcterms:created xsi:type="dcterms:W3CDTF">2022-07-11T08:24:27Z</dcterms:created>
  <dcterms:modified xsi:type="dcterms:W3CDTF">2022-07-11T08:24:27Z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68E48FD3E7C6496EAAF225B83CAB99CC</vt:lpwstr>
  </property>
  <property fmtid="{D5CDD505-2E9C-101B-9397-08002B2CF9AE}" pid="3" name="KSOProductBuildVer">
    <vt:lpwstr>1033-11.2.0.11191</vt:lpwstr>
  </property>
</Properties>
</file>